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3514" r:id="rId2"/>
    <p:sldId id="3515" r:id="rId3"/>
    <p:sldId id="3519" r:id="rId4"/>
    <p:sldId id="3516" r:id="rId5"/>
    <p:sldId id="3517" r:id="rId6"/>
    <p:sldId id="3518" r:id="rId7"/>
    <p:sldId id="3490" r:id="rId8"/>
    <p:sldId id="3506" r:id="rId9"/>
    <p:sldId id="3496" r:id="rId10"/>
    <p:sldId id="3497" r:id="rId11"/>
    <p:sldId id="3499" r:id="rId12"/>
    <p:sldId id="3501" r:id="rId13"/>
    <p:sldId id="3502" r:id="rId14"/>
    <p:sldId id="3505" r:id="rId15"/>
    <p:sldId id="3469" r:id="rId16"/>
  </p:sldIdLst>
  <p:sldSz cx="10080625" cy="7200900"/>
  <p:notesSz cx="6858000" cy="9144000"/>
  <p:defaultTextStyle>
    <a:defPPr>
      <a:defRPr lang="uk-UA"/>
    </a:defPPr>
    <a:lvl1pPr marL="0" algn="l" defTabSz="987104" rtl="0" eaLnBrk="1" latinLnBrk="0" hangingPunct="1">
      <a:defRPr sz="1900" kern="1200">
        <a:solidFill>
          <a:schemeClr val="tx1"/>
        </a:solidFill>
        <a:latin typeface="+mn-lt"/>
        <a:ea typeface="+mn-ea"/>
        <a:cs typeface="+mn-cs"/>
      </a:defRPr>
    </a:lvl1pPr>
    <a:lvl2pPr marL="493551" algn="l" defTabSz="987104" rtl="0" eaLnBrk="1" latinLnBrk="0" hangingPunct="1">
      <a:defRPr sz="1900" kern="1200">
        <a:solidFill>
          <a:schemeClr val="tx1"/>
        </a:solidFill>
        <a:latin typeface="+mn-lt"/>
        <a:ea typeface="+mn-ea"/>
        <a:cs typeface="+mn-cs"/>
      </a:defRPr>
    </a:lvl2pPr>
    <a:lvl3pPr marL="987104" algn="l" defTabSz="987104" rtl="0" eaLnBrk="1" latinLnBrk="0" hangingPunct="1">
      <a:defRPr sz="1900" kern="1200">
        <a:solidFill>
          <a:schemeClr val="tx1"/>
        </a:solidFill>
        <a:latin typeface="+mn-lt"/>
        <a:ea typeface="+mn-ea"/>
        <a:cs typeface="+mn-cs"/>
      </a:defRPr>
    </a:lvl3pPr>
    <a:lvl4pPr marL="1480655" algn="l" defTabSz="987104" rtl="0" eaLnBrk="1" latinLnBrk="0" hangingPunct="1">
      <a:defRPr sz="1900" kern="1200">
        <a:solidFill>
          <a:schemeClr val="tx1"/>
        </a:solidFill>
        <a:latin typeface="+mn-lt"/>
        <a:ea typeface="+mn-ea"/>
        <a:cs typeface="+mn-cs"/>
      </a:defRPr>
    </a:lvl4pPr>
    <a:lvl5pPr marL="1974206" algn="l" defTabSz="987104" rtl="0" eaLnBrk="1" latinLnBrk="0" hangingPunct="1">
      <a:defRPr sz="1900" kern="1200">
        <a:solidFill>
          <a:schemeClr val="tx1"/>
        </a:solidFill>
        <a:latin typeface="+mn-lt"/>
        <a:ea typeface="+mn-ea"/>
        <a:cs typeface="+mn-cs"/>
      </a:defRPr>
    </a:lvl5pPr>
    <a:lvl6pPr marL="2467757" algn="l" defTabSz="987104" rtl="0" eaLnBrk="1" latinLnBrk="0" hangingPunct="1">
      <a:defRPr sz="1900" kern="1200">
        <a:solidFill>
          <a:schemeClr val="tx1"/>
        </a:solidFill>
        <a:latin typeface="+mn-lt"/>
        <a:ea typeface="+mn-ea"/>
        <a:cs typeface="+mn-cs"/>
      </a:defRPr>
    </a:lvl6pPr>
    <a:lvl7pPr marL="2961309" algn="l" defTabSz="987104" rtl="0" eaLnBrk="1" latinLnBrk="0" hangingPunct="1">
      <a:defRPr sz="1900" kern="1200">
        <a:solidFill>
          <a:schemeClr val="tx1"/>
        </a:solidFill>
        <a:latin typeface="+mn-lt"/>
        <a:ea typeface="+mn-ea"/>
        <a:cs typeface="+mn-cs"/>
      </a:defRPr>
    </a:lvl7pPr>
    <a:lvl8pPr marL="3454861" algn="l" defTabSz="987104" rtl="0" eaLnBrk="1" latinLnBrk="0" hangingPunct="1">
      <a:defRPr sz="1900" kern="1200">
        <a:solidFill>
          <a:schemeClr val="tx1"/>
        </a:solidFill>
        <a:latin typeface="+mn-lt"/>
        <a:ea typeface="+mn-ea"/>
        <a:cs typeface="+mn-cs"/>
      </a:defRPr>
    </a:lvl8pPr>
    <a:lvl9pPr marL="3948414" algn="l" defTabSz="98710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9" userDrawn="1">
          <p15:clr>
            <a:srgbClr val="A4A3A4"/>
          </p15:clr>
        </p15:guide>
        <p15:guide id="2" orient="horz" pos="454" userDrawn="1">
          <p15:clr>
            <a:srgbClr val="A4A3A4"/>
          </p15:clr>
        </p15:guide>
        <p15:guide id="15" orient="horz" pos="4536" userDrawn="1">
          <p15:clr>
            <a:srgbClr val="A4A3A4"/>
          </p15:clr>
        </p15:guide>
        <p15:guide id="23" pos="181" userDrawn="1">
          <p15:clr>
            <a:srgbClr val="A4A3A4"/>
          </p15:clr>
        </p15:guide>
        <p15:guide id="24" pos="6169" userDrawn="1">
          <p15:clr>
            <a:srgbClr val="A4A3A4"/>
          </p15:clr>
        </p15:guide>
        <p15:guide id="25" pos="6078" userDrawn="1">
          <p15:clr>
            <a:srgbClr val="A4A3A4"/>
          </p15:clr>
        </p15:guide>
        <p15:guide id="26" pos="4173" userDrawn="1">
          <p15:clr>
            <a:srgbClr val="A4A3A4"/>
          </p15:clr>
        </p15:guide>
        <p15:guide id="28" pos="862" userDrawn="1">
          <p15:clr>
            <a:srgbClr val="A4A3A4"/>
          </p15:clr>
        </p15:guide>
        <p15:guide id="35" pos="2676" userDrawn="1">
          <p15:clr>
            <a:srgbClr val="A4A3A4"/>
          </p15:clr>
        </p15:guide>
        <p15:guide id="37" orient="horz" pos="4173" userDrawn="1">
          <p15:clr>
            <a:srgbClr val="A4A3A4"/>
          </p15:clr>
        </p15:guide>
        <p15:guide id="38" orient="horz" pos="817">
          <p15:clr>
            <a:srgbClr val="A4A3A4"/>
          </p15:clr>
        </p15:guide>
        <p15:guide id="39" pos="453" userDrawn="1">
          <p15:clr>
            <a:srgbClr val="A4A3A4"/>
          </p15:clr>
        </p15:guide>
        <p15:guide id="40" orient="horz" pos="862">
          <p15:clr>
            <a:srgbClr val="A4A3A4"/>
          </p15:clr>
        </p15:guide>
        <p15:guide id="41" orient="horz" pos="1769">
          <p15:clr>
            <a:srgbClr val="A4A3A4"/>
          </p15:clr>
        </p15:guide>
        <p15:guide id="42" orient="horz" pos="3946" userDrawn="1">
          <p15:clr>
            <a:srgbClr val="A4A3A4"/>
          </p15:clr>
        </p15:guide>
        <p15:guide id="43" orient="horz" pos="3629" userDrawn="1">
          <p15:clr>
            <a:srgbClr val="A4A3A4"/>
          </p15:clr>
        </p15:guide>
        <p15:guide id="44" pos="2776" userDrawn="1">
          <p15:clr>
            <a:srgbClr val="A4A3A4"/>
          </p15:clr>
        </p15:guide>
        <p15:guide id="45" orient="horz" pos="953">
          <p15:clr>
            <a:srgbClr val="A4A3A4"/>
          </p15:clr>
        </p15:guide>
        <p15:guide id="46" pos="4264" userDrawn="1">
          <p15:clr>
            <a:srgbClr val="A4A3A4"/>
          </p15:clr>
        </p15:guide>
        <p15:guide id="47" orient="horz" pos="1361" userDrawn="1">
          <p15:clr>
            <a:srgbClr val="A4A3A4"/>
          </p15:clr>
        </p15:guide>
        <p15:guide id="48" orient="horz" pos="1633">
          <p15:clr>
            <a:srgbClr val="A4A3A4"/>
          </p15:clr>
        </p15:guide>
        <p15:guide id="49" pos="4218">
          <p15:clr>
            <a:srgbClr val="A4A3A4"/>
          </p15:clr>
        </p15:guide>
        <p15:guide id="50" pos="907">
          <p15:clr>
            <a:srgbClr val="A4A3A4"/>
          </p15:clr>
        </p15:guide>
        <p15:guide id="51" orient="horz">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FF9"/>
    <a:srgbClr val="CC99FF"/>
    <a:srgbClr val="8EB4E3"/>
    <a:srgbClr val="4F81BD"/>
    <a:srgbClr val="CC66FF"/>
    <a:srgbClr val="D99694"/>
    <a:srgbClr val="88AFF4"/>
    <a:srgbClr val="FFDB69"/>
    <a:srgbClr val="558ED5"/>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3" autoAdjust="0"/>
    <p:restoredTop sz="95501" autoAdjust="0"/>
  </p:normalViewPr>
  <p:slideViewPr>
    <p:cSldViewPr showGuides="1">
      <p:cViewPr varScale="1">
        <p:scale>
          <a:sx n="68" d="100"/>
          <a:sy n="68" d="100"/>
        </p:scale>
        <p:origin x="90" y="1056"/>
      </p:cViewPr>
      <p:guideLst>
        <p:guide orient="horz" pos="4309"/>
        <p:guide orient="horz" pos="454"/>
        <p:guide orient="horz" pos="4536"/>
        <p:guide pos="181"/>
        <p:guide pos="6169"/>
        <p:guide pos="6078"/>
        <p:guide pos="4173"/>
        <p:guide pos="862"/>
        <p:guide pos="2676"/>
        <p:guide orient="horz" pos="4173"/>
        <p:guide orient="horz" pos="817"/>
        <p:guide pos="453"/>
        <p:guide orient="horz" pos="862"/>
        <p:guide orient="horz" pos="1769"/>
        <p:guide orient="horz" pos="3946"/>
        <p:guide orient="horz" pos="3629"/>
        <p:guide pos="2776"/>
        <p:guide orient="horz" pos="953"/>
        <p:guide pos="4264"/>
        <p:guide orient="horz" pos="1361"/>
        <p:guide orient="horz" pos="1633"/>
        <p:guide pos="4218"/>
        <p:guide pos="907"/>
        <p:guide orient="horz"/>
      </p:guideLst>
    </p:cSldViewPr>
  </p:slideViewPr>
  <p:notesTextViewPr>
    <p:cViewPr>
      <p:scale>
        <a:sx n="1" d="1"/>
        <a:sy n="1" d="1"/>
      </p:scale>
      <p:origin x="0" y="0"/>
    </p:cViewPr>
  </p:notesTextViewPr>
  <p:sorterViewPr>
    <p:cViewPr>
      <p:scale>
        <a:sx n="100" d="100"/>
        <a:sy n="100" d="100"/>
      </p:scale>
      <p:origin x="0" y="29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7359385994148803"/>
          <c:y val="4.4332616241293074E-2"/>
          <c:w val="0.5723721438358701"/>
          <c:h val="0.94078099066433696"/>
        </c:manualLayout>
      </c:layout>
      <c:barChart>
        <c:barDir val="bar"/>
        <c:grouping val="percentStacked"/>
        <c:varyColors val="0"/>
        <c:ser>
          <c:idx val="0"/>
          <c:order val="0"/>
          <c:tx>
            <c:strRef>
              <c:f>Лист1!$B$1</c:f>
              <c:strCache>
                <c:ptCount val="1"/>
                <c:pt idx="0">
                  <c:v>Однозначно так</c:v>
                </c:pt>
              </c:strCache>
            </c:strRef>
          </c:tx>
          <c:spPr>
            <a:solidFill>
              <a:srgbClr val="9BBB59">
                <a:lumMod val="75000"/>
              </a:srgbClr>
            </a:solidFill>
          </c:spPr>
          <c:invertIfNegative val="0"/>
          <c:dLbls>
            <c:spPr>
              <a:noFill/>
              <a:ln>
                <a:noFill/>
              </a:ln>
              <a:effectLst/>
            </c:spPr>
            <c:txPr>
              <a:bodyPr/>
              <a:lstStyle/>
              <a:p>
                <a:pPr algn="ctr">
                  <a:defRPr lang="uk-UA" sz="1300" b="0" i="0" u="none" strike="noStrike" kern="1200" baseline="0">
                    <a:solidFill>
                      <a:prstClr val="black"/>
                    </a:solidFill>
                    <a:latin typeface="Arial Narrow" pitchFamily="34" charset="0"/>
                    <a:ea typeface="+mn-ea"/>
                    <a:cs typeface="Arial"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Бiднi</c:v>
                </c:pt>
                <c:pt idx="1">
                  <c:v>Малозабезпеченi</c:v>
                </c:pt>
                <c:pt idx="2">
                  <c:v>Середнього рiвня</c:v>
                </c:pt>
                <c:pt idx="4">
                  <c:v>18-35</c:v>
                </c:pt>
                <c:pt idx="5">
                  <c:v>36-50</c:v>
                </c:pt>
                <c:pt idx="6">
                  <c:v>51+</c:v>
                </c:pt>
              </c:strCache>
            </c:strRef>
          </c:cat>
          <c:val>
            <c:numRef>
              <c:f>Лист1!$B$2:$B$8</c:f>
              <c:numCache>
                <c:formatCode>0</c:formatCode>
                <c:ptCount val="7"/>
                <c:pt idx="0">
                  <c:v>30.83</c:v>
                </c:pt>
                <c:pt idx="1">
                  <c:v>52.74</c:v>
                </c:pt>
                <c:pt idx="2">
                  <c:v>63.64</c:v>
                </c:pt>
                <c:pt idx="4">
                  <c:v>54.96</c:v>
                </c:pt>
                <c:pt idx="5">
                  <c:v>51.85</c:v>
                </c:pt>
                <c:pt idx="6">
                  <c:v>56.94</c:v>
                </c:pt>
              </c:numCache>
            </c:numRef>
          </c:val>
          <c:extLst xmlns:c16r2="http://schemas.microsoft.com/office/drawing/2015/06/chart">
            <c:ext xmlns:c16="http://schemas.microsoft.com/office/drawing/2014/chart" uri="{C3380CC4-5D6E-409C-BE32-E72D297353CC}">
              <c16:uniqueId val="{00000000-A698-42D1-8E9D-5EF3F7D544ED}"/>
            </c:ext>
          </c:extLst>
        </c:ser>
        <c:ser>
          <c:idx val="1"/>
          <c:order val="1"/>
          <c:tx>
            <c:strRef>
              <c:f>Лист1!$C$1</c:f>
              <c:strCache>
                <c:ptCount val="1"/>
                <c:pt idx="0">
                  <c:v>Скорiше  так</c:v>
                </c:pt>
              </c:strCache>
            </c:strRef>
          </c:tx>
          <c:spPr>
            <a:solidFill>
              <a:srgbClr val="9BBB59">
                <a:lumMod val="60000"/>
                <a:lumOff val="40000"/>
              </a:srgbClr>
            </a:solidFill>
          </c:spPr>
          <c:invertIfNegative val="0"/>
          <c:dLbls>
            <c:spPr>
              <a:noFill/>
              <a:ln>
                <a:noFill/>
              </a:ln>
              <a:effectLst/>
            </c:spPr>
            <c:txPr>
              <a:bodyPr/>
              <a:lstStyle/>
              <a:p>
                <a:pPr algn="ctr">
                  <a:defRPr lang="uk-UA" sz="1300" b="0" i="0" u="none" strike="noStrike" kern="1200" baseline="0">
                    <a:solidFill>
                      <a:prstClr val="black"/>
                    </a:solidFill>
                    <a:latin typeface="Arial Narrow" pitchFamily="34" charset="0"/>
                    <a:ea typeface="+mn-ea"/>
                    <a:cs typeface="Arial" pitchFamily="34"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Лист1!$A$2:$A$8</c:f>
              <c:strCache>
                <c:ptCount val="7"/>
                <c:pt idx="0">
                  <c:v>Бiднi</c:v>
                </c:pt>
                <c:pt idx="1">
                  <c:v>Малозабезпеченi</c:v>
                </c:pt>
                <c:pt idx="2">
                  <c:v>Середнього рiвня</c:v>
                </c:pt>
                <c:pt idx="4">
                  <c:v>18-35</c:v>
                </c:pt>
                <c:pt idx="5">
                  <c:v>36-50</c:v>
                </c:pt>
                <c:pt idx="6">
                  <c:v>51+</c:v>
                </c:pt>
              </c:strCache>
            </c:strRef>
          </c:cat>
          <c:val>
            <c:numRef>
              <c:f>Лист1!$C$2:$C$8</c:f>
              <c:numCache>
                <c:formatCode>0</c:formatCode>
                <c:ptCount val="7"/>
                <c:pt idx="0">
                  <c:v>56.67</c:v>
                </c:pt>
                <c:pt idx="1">
                  <c:v>36.71</c:v>
                </c:pt>
                <c:pt idx="2">
                  <c:v>25.69</c:v>
                </c:pt>
                <c:pt idx="4">
                  <c:v>32.32</c:v>
                </c:pt>
                <c:pt idx="5">
                  <c:v>35.19</c:v>
                </c:pt>
                <c:pt idx="6">
                  <c:v>34.78</c:v>
                </c:pt>
              </c:numCache>
            </c:numRef>
          </c:val>
          <c:extLst xmlns:c16r2="http://schemas.microsoft.com/office/drawing/2015/06/chart">
            <c:ext xmlns:c16="http://schemas.microsoft.com/office/drawing/2014/chart" uri="{C3380CC4-5D6E-409C-BE32-E72D297353CC}">
              <c16:uniqueId val="{00000001-A698-42D1-8E9D-5EF3F7D544ED}"/>
            </c:ext>
          </c:extLst>
        </c:ser>
        <c:ser>
          <c:idx val="2"/>
          <c:order val="2"/>
          <c:tx>
            <c:strRef>
              <c:f>Лист1!$D$1</c:f>
              <c:strCache>
                <c:ptCount val="1"/>
                <c:pt idx="0">
                  <c:v>Важко вiдповiсти</c:v>
                </c:pt>
              </c:strCache>
            </c:strRef>
          </c:tx>
          <c:spPr>
            <a:solidFill>
              <a:sysClr val="window" lastClr="FFFFFF">
                <a:lumMod val="95000"/>
              </a:sysClr>
            </a:solidFill>
          </c:spPr>
          <c:invertIfNegative val="0"/>
          <c:dLbls>
            <c:spPr>
              <a:noFill/>
              <a:ln>
                <a:noFill/>
              </a:ln>
              <a:effectLst/>
            </c:spPr>
            <c:txPr>
              <a:bodyPr wrap="square" lIns="38100" tIns="19050" rIns="38100" bIns="19050" anchor="ctr" anchorCtr="0">
                <a:spAutoFit/>
              </a:bodyPr>
              <a:lstStyle/>
              <a:p>
                <a:pPr algn="ctr">
                  <a:defRPr lang="ru-RU" sz="1300" b="0" i="0" u="none" strike="noStrike" kern="1200" baseline="0">
                    <a:solidFill>
                      <a:prstClr val="black"/>
                    </a:solidFill>
                    <a:latin typeface="Arial Narrow" pitchFamily="34" charset="0"/>
                    <a:ea typeface="+mn-ea"/>
                    <a:cs typeface="Arial"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Лист1!$A$2:$A$8</c:f>
              <c:strCache>
                <c:ptCount val="7"/>
                <c:pt idx="0">
                  <c:v>Бiднi</c:v>
                </c:pt>
                <c:pt idx="1">
                  <c:v>Малозабезпеченi</c:v>
                </c:pt>
                <c:pt idx="2">
                  <c:v>Середнього рiвня</c:v>
                </c:pt>
                <c:pt idx="4">
                  <c:v>18-35</c:v>
                </c:pt>
                <c:pt idx="5">
                  <c:v>36-50</c:v>
                </c:pt>
                <c:pt idx="6">
                  <c:v>51+</c:v>
                </c:pt>
              </c:strCache>
            </c:strRef>
          </c:cat>
          <c:val>
            <c:numRef>
              <c:f>Лист1!$D$2:$D$8</c:f>
              <c:numCache>
                <c:formatCode>0</c:formatCode>
                <c:ptCount val="7"/>
                <c:pt idx="0">
                  <c:v>5.83</c:v>
                </c:pt>
                <c:pt idx="1">
                  <c:v>2.84</c:v>
                </c:pt>
                <c:pt idx="2">
                  <c:v>4.1500000000000004</c:v>
                </c:pt>
                <c:pt idx="4">
                  <c:v>4.83</c:v>
                </c:pt>
                <c:pt idx="5">
                  <c:v>4.63</c:v>
                </c:pt>
                <c:pt idx="6">
                  <c:v>2.48</c:v>
                </c:pt>
              </c:numCache>
            </c:numRef>
          </c:val>
        </c:ser>
        <c:ser>
          <c:idx val="3"/>
          <c:order val="3"/>
          <c:tx>
            <c:strRef>
              <c:f>Лист1!$E$1</c:f>
              <c:strCache>
                <c:ptCount val="1"/>
                <c:pt idx="0">
                  <c:v>Скорiше  нi</c:v>
                </c:pt>
              </c:strCache>
            </c:strRef>
          </c:tx>
          <c:spPr>
            <a:solidFill>
              <a:srgbClr val="C0504D">
                <a:lumMod val="60000"/>
                <a:lumOff val="40000"/>
              </a:srgbClr>
            </a:solidFill>
          </c:spPr>
          <c:invertIfNegative val="0"/>
          <c:dLbls>
            <c:spPr>
              <a:noFill/>
              <a:ln>
                <a:noFill/>
              </a:ln>
              <a:effectLst/>
            </c:spPr>
            <c:txPr>
              <a:bodyPr wrap="square" lIns="38100" tIns="19050" rIns="38100" bIns="19050" anchor="ctr" anchorCtr="0">
                <a:spAutoFit/>
              </a:bodyPr>
              <a:lstStyle/>
              <a:p>
                <a:pPr algn="ctr">
                  <a:defRPr lang="ru-RU" sz="1300" b="0" i="0" u="none" strike="noStrike" kern="1200" baseline="0">
                    <a:solidFill>
                      <a:prstClr val="black"/>
                    </a:solidFill>
                    <a:latin typeface="Arial Narrow" pitchFamily="34" charset="0"/>
                    <a:ea typeface="+mn-ea"/>
                    <a:cs typeface="Arial"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Лист1!$A$2:$A$8</c:f>
              <c:strCache>
                <c:ptCount val="7"/>
                <c:pt idx="0">
                  <c:v>Бiднi</c:v>
                </c:pt>
                <c:pt idx="1">
                  <c:v>Малозабезпеченi</c:v>
                </c:pt>
                <c:pt idx="2">
                  <c:v>Середнього рiвня</c:v>
                </c:pt>
                <c:pt idx="4">
                  <c:v>18-35</c:v>
                </c:pt>
                <c:pt idx="5">
                  <c:v>36-50</c:v>
                </c:pt>
                <c:pt idx="6">
                  <c:v>51+</c:v>
                </c:pt>
              </c:strCache>
            </c:strRef>
          </c:cat>
          <c:val>
            <c:numRef>
              <c:f>Лист1!$E$2:$E$8</c:f>
              <c:numCache>
                <c:formatCode>0</c:formatCode>
                <c:ptCount val="7"/>
                <c:pt idx="0">
                  <c:v>2.5</c:v>
                </c:pt>
                <c:pt idx="1">
                  <c:v>3.45</c:v>
                </c:pt>
                <c:pt idx="2">
                  <c:v>1.58</c:v>
                </c:pt>
                <c:pt idx="4">
                  <c:v>2.04</c:v>
                </c:pt>
                <c:pt idx="5">
                  <c:v>3.4</c:v>
                </c:pt>
                <c:pt idx="6">
                  <c:v>2.0699999999999998</c:v>
                </c:pt>
              </c:numCache>
            </c:numRef>
          </c:val>
        </c:ser>
        <c:ser>
          <c:idx val="4"/>
          <c:order val="4"/>
          <c:tx>
            <c:strRef>
              <c:f>Лист1!$F$1</c:f>
              <c:strCache>
                <c:ptCount val="1"/>
                <c:pt idx="0">
                  <c:v>Точно нi</c:v>
                </c:pt>
              </c:strCache>
            </c:strRef>
          </c:tx>
          <c:spPr>
            <a:solidFill>
              <a:srgbClr val="C0504D"/>
            </a:solidFill>
          </c:spPr>
          <c:invertIfNegative val="0"/>
          <c:dLbls>
            <c:spPr>
              <a:noFill/>
              <a:ln>
                <a:noFill/>
              </a:ln>
              <a:effectLst/>
            </c:spPr>
            <c:txPr>
              <a:bodyPr wrap="square" lIns="38100" tIns="19050" rIns="38100" bIns="19050" anchor="ctr" anchorCtr="0">
                <a:spAutoFit/>
              </a:bodyPr>
              <a:lstStyle/>
              <a:p>
                <a:pPr algn="ctr">
                  <a:defRPr lang="ru-RU" sz="1300" b="0" i="0" u="none" strike="noStrike" kern="1200" baseline="0">
                    <a:solidFill>
                      <a:prstClr val="black"/>
                    </a:solidFill>
                    <a:latin typeface="Arial Narrow" pitchFamily="34" charset="0"/>
                    <a:ea typeface="+mn-ea"/>
                    <a:cs typeface="Arial"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Лист1!$A$2:$A$8</c:f>
              <c:strCache>
                <c:ptCount val="7"/>
                <c:pt idx="0">
                  <c:v>Бiднi</c:v>
                </c:pt>
                <c:pt idx="1">
                  <c:v>Малозабезпеченi</c:v>
                </c:pt>
                <c:pt idx="2">
                  <c:v>Середнього рiвня</c:v>
                </c:pt>
                <c:pt idx="4">
                  <c:v>18-35</c:v>
                </c:pt>
                <c:pt idx="5">
                  <c:v>36-50</c:v>
                </c:pt>
                <c:pt idx="6">
                  <c:v>51+</c:v>
                </c:pt>
              </c:strCache>
            </c:strRef>
          </c:cat>
          <c:val>
            <c:numRef>
              <c:f>Лист1!$F$2:$F$8</c:f>
              <c:numCache>
                <c:formatCode>0</c:formatCode>
                <c:ptCount val="7"/>
                <c:pt idx="0">
                  <c:v>4.17</c:v>
                </c:pt>
                <c:pt idx="1">
                  <c:v>4.26</c:v>
                </c:pt>
                <c:pt idx="2">
                  <c:v>4.9400000000000004</c:v>
                </c:pt>
                <c:pt idx="4">
                  <c:v>5.85</c:v>
                </c:pt>
                <c:pt idx="5">
                  <c:v>4.9400000000000004</c:v>
                </c:pt>
                <c:pt idx="6">
                  <c:v>3.73</c:v>
                </c:pt>
              </c:numCache>
            </c:numRef>
          </c:val>
        </c:ser>
        <c:dLbls>
          <c:showLegendKey val="0"/>
          <c:showVal val="0"/>
          <c:showCatName val="0"/>
          <c:showSerName val="0"/>
          <c:showPercent val="0"/>
          <c:showBubbleSize val="0"/>
        </c:dLbls>
        <c:gapWidth val="39"/>
        <c:overlap val="100"/>
        <c:axId val="583726128"/>
        <c:axId val="583723408"/>
      </c:barChart>
      <c:catAx>
        <c:axId val="583726128"/>
        <c:scaling>
          <c:orientation val="minMax"/>
        </c:scaling>
        <c:delete val="0"/>
        <c:axPos val="l"/>
        <c:numFmt formatCode="General" sourceLinked="1"/>
        <c:majorTickMark val="out"/>
        <c:minorTickMark val="none"/>
        <c:tickLblPos val="nextTo"/>
        <c:txPr>
          <a:bodyPr/>
          <a:lstStyle/>
          <a:p>
            <a:pPr algn="ctr">
              <a:defRPr lang="uk-UA" sz="1400" b="0" i="0" u="none" strike="noStrike" kern="1200" baseline="0">
                <a:solidFill>
                  <a:prstClr val="black"/>
                </a:solidFill>
                <a:latin typeface="Arial Narrow" pitchFamily="34" charset="0"/>
                <a:ea typeface="+mn-ea"/>
                <a:cs typeface="Arial" pitchFamily="34" charset="0"/>
              </a:defRPr>
            </a:pPr>
            <a:endParaRPr lang="ru-RU"/>
          </a:p>
        </c:txPr>
        <c:crossAx val="583723408"/>
        <c:crosses val="autoZero"/>
        <c:auto val="1"/>
        <c:lblAlgn val="ctr"/>
        <c:lblOffset val="100"/>
        <c:noMultiLvlLbl val="0"/>
      </c:catAx>
      <c:valAx>
        <c:axId val="583723408"/>
        <c:scaling>
          <c:orientation val="minMax"/>
        </c:scaling>
        <c:delete val="1"/>
        <c:axPos val="b"/>
        <c:numFmt formatCode="0%" sourceLinked="1"/>
        <c:majorTickMark val="out"/>
        <c:minorTickMark val="none"/>
        <c:tickLblPos val="none"/>
        <c:crossAx val="583726128"/>
        <c:crosses val="autoZero"/>
        <c:crossBetween val="between"/>
      </c:valAx>
      <c:spPr>
        <a:noFill/>
      </c:spPr>
    </c:plotArea>
    <c:plotVisOnly val="1"/>
    <c:dispBlanksAs val="gap"/>
    <c:showDLblsOverMax val="0"/>
  </c:chart>
  <c:txPr>
    <a:bodyPr/>
    <a:lstStyle/>
    <a:p>
      <a:pPr>
        <a:defRPr sz="18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8775625118756"/>
          <c:y val="0.2803585292129665"/>
          <c:w val="0.31051568075781222"/>
          <c:h val="0.59401576514700949"/>
        </c:manualLayout>
      </c:layout>
      <c:pieChart>
        <c:varyColors val="1"/>
        <c:ser>
          <c:idx val="0"/>
          <c:order val="0"/>
          <c:tx>
            <c:strRef>
              <c:f>Лист1!$B$1</c:f>
              <c:strCache>
                <c:ptCount val="1"/>
                <c:pt idx="0">
                  <c:v>Столбец1</c:v>
                </c:pt>
              </c:strCache>
            </c:strRef>
          </c:tx>
          <c:dPt>
            <c:idx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01-43AC-457D-8B8C-5F807F5C8507}"/>
              </c:ext>
            </c:extLst>
          </c:dPt>
          <c:dPt>
            <c:idx val="1"/>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03-43AC-457D-8B8C-5F807F5C8507}"/>
              </c:ext>
            </c:extLst>
          </c:dPt>
          <c:dPt>
            <c:idx val="2"/>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5-43AC-457D-8B8C-5F807F5C8507}"/>
              </c:ext>
            </c:extLst>
          </c:dPt>
          <c:dPt>
            <c:idx val="3"/>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7-DAFB-4943-9092-17ACABA19B7C}"/>
              </c:ext>
            </c:extLst>
          </c:dPt>
          <c:dPt>
            <c:idx val="4"/>
            <c:bubble3D val="0"/>
            <c:spPr>
              <a:solidFill>
                <a:schemeClr val="bg1">
                  <a:lumMod val="95000"/>
                </a:schemeClr>
              </a:solidFill>
              <a:ln>
                <a:noFill/>
              </a:ln>
              <a:effectLst/>
            </c:spPr>
            <c:extLst xmlns:c16r2="http://schemas.microsoft.com/office/drawing/2015/06/chart">
              <c:ext xmlns:c16="http://schemas.microsoft.com/office/drawing/2014/chart" uri="{C3380CC4-5D6E-409C-BE32-E72D297353CC}">
                <c16:uniqueId val="{00000009-DAFB-4943-9092-17ACABA19B7C}"/>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ru-RU"/>
              </a:p>
            </c:txPr>
            <c:dLblPos val="in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Лист1!$A$2:$A$6</c:f>
              <c:strCache>
                <c:ptCount val="5"/>
                <c:pt idx="0">
                  <c:v>Однозначно так</c:v>
                </c:pt>
                <c:pt idx="1">
                  <c:v>Скорiше  так</c:v>
                </c:pt>
                <c:pt idx="2">
                  <c:v>Скорiше  нi</c:v>
                </c:pt>
                <c:pt idx="3">
                  <c:v>Точно нi</c:v>
                </c:pt>
                <c:pt idx="4">
                  <c:v>Важко вiдповiсти</c:v>
                </c:pt>
              </c:strCache>
            </c:strRef>
          </c:cat>
          <c:val>
            <c:numRef>
              <c:f>Лист1!$B$2:$B$6</c:f>
              <c:numCache>
                <c:formatCode>0</c:formatCode>
                <c:ptCount val="5"/>
                <c:pt idx="0">
                  <c:v>54.92</c:v>
                </c:pt>
                <c:pt idx="1">
                  <c:v>34.08</c:v>
                </c:pt>
                <c:pt idx="2">
                  <c:v>2.42</c:v>
                </c:pt>
                <c:pt idx="3">
                  <c:v>4.75</c:v>
                </c:pt>
                <c:pt idx="4">
                  <c:v>3.83</c:v>
                </c:pt>
              </c:numCache>
            </c:numRef>
          </c:val>
          <c:extLst xmlns:c16r2="http://schemas.microsoft.com/office/drawing/2015/06/chart">
            <c:ext xmlns:c16="http://schemas.microsoft.com/office/drawing/2014/chart" uri="{C3380CC4-5D6E-409C-BE32-E72D297353CC}">
              <c16:uniqueId val="{0000000A-43AC-457D-8B8C-5F807F5C8507}"/>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4.2757190709485297E-2"/>
          <c:y val="2.3909810681341331E-2"/>
          <c:w val="0.39004258254273561"/>
          <c:h val="0.221687950755880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ru-RU"/>
        </a:p>
      </c:txPr>
    </c:legend>
    <c:plotVisOnly val="1"/>
    <c:dispBlanksAs val="zero"/>
    <c:showDLblsOverMax val="0"/>
  </c:chart>
  <c:spPr>
    <a:noFill/>
    <a:ln w="9525" cap="flat" cmpd="sng" algn="ctr">
      <a:noFill/>
      <a:prstDash val="solid"/>
    </a:ln>
    <a:effectLst/>
  </c:spPr>
  <c:txPr>
    <a:bodyPr/>
    <a:lstStyle/>
    <a:p>
      <a:pPr>
        <a:defRPr sz="1400">
          <a:latin typeface="Arial Narrow" panose="020B0606020202030204" pitchFamily="34" charset="0"/>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15296765039461E-2"/>
          <c:y val="1.7915596389295669E-3"/>
          <c:w val="0.5423253092651541"/>
          <c:h val="0.56199058896698562"/>
        </c:manualLayout>
      </c:layout>
      <c:pieChart>
        <c:varyColors val="1"/>
        <c:ser>
          <c:idx val="0"/>
          <c:order val="0"/>
          <c:tx>
            <c:strRef>
              <c:f>Лист1!$B$1</c:f>
              <c:strCache>
                <c:ptCount val="1"/>
                <c:pt idx="0">
                  <c:v>Продажи</c:v>
                </c:pt>
              </c:strCache>
            </c:strRef>
          </c:tx>
          <c:dPt>
            <c:idx val="0"/>
            <c:bubble3D val="0"/>
            <c:spPr>
              <a:solidFill>
                <a:schemeClr val="accent3"/>
              </a:solidFill>
            </c:spPr>
            <c:extLst xmlns:c16r2="http://schemas.microsoft.com/office/drawing/2015/06/chart">
              <c:ext xmlns:c16="http://schemas.microsoft.com/office/drawing/2014/chart" uri="{C3380CC4-5D6E-409C-BE32-E72D297353CC}">
                <c16:uniqueId val="{00000001-F7D8-4069-B4E2-BB8969B978B8}"/>
              </c:ext>
            </c:extLst>
          </c:dPt>
          <c:dPt>
            <c:idx val="1"/>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3-F7D8-4069-B4E2-BB8969B978B8}"/>
              </c:ext>
            </c:extLst>
          </c:dPt>
          <c:dPt>
            <c:idx val="2"/>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5-F7D8-4069-B4E2-BB8969B978B8}"/>
              </c:ext>
            </c:extLst>
          </c:dPt>
          <c:dPt>
            <c:idx val="3"/>
            <c:bubble3D val="0"/>
            <c:spPr>
              <a:solidFill>
                <a:schemeClr val="bg1">
                  <a:lumMod val="95000"/>
                </a:schemeClr>
              </a:solidFill>
            </c:spPr>
          </c:dPt>
          <c:dLbls>
            <c:spPr>
              <a:noFill/>
              <a:ln>
                <a:noFill/>
              </a:ln>
              <a:effectLst/>
            </c:spPr>
            <c:txPr>
              <a:bodyPr/>
              <a:lstStyle/>
              <a:p>
                <a:pPr algn="ctr">
                  <a:defRPr lang="ru-RU" sz="1600" b="1" i="0" u="none" strike="noStrike" kern="1200" baseline="0">
                    <a:solidFill>
                      <a:prstClr val="black"/>
                    </a:solidFill>
                    <a:latin typeface="Arial Narrow" panose="020B0606020202030204" pitchFamily="34" charset="0"/>
                    <a:ea typeface="+mn-ea"/>
                    <a:cs typeface="Arial" panose="020B0604020202020204" pitchFamily="34" charset="0"/>
                  </a:defRPr>
                </a:pPr>
                <a:endParaRPr lang="ru-RU"/>
              </a:p>
            </c:txPr>
            <c:dLblPos val="bestFit"/>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Лист1!$A$2:$A$5</c:f>
              <c:strCache>
                <c:ptCount val="4"/>
                <c:pt idx="0">
                  <c:v> Позитивно</c:v>
                </c:pt>
                <c:pt idx="1">
                  <c:v> Нейтрально</c:v>
                </c:pt>
                <c:pt idx="2">
                  <c:v> Негативно</c:v>
                </c:pt>
                <c:pt idx="3">
                  <c:v> Важко відповісти</c:v>
                </c:pt>
              </c:strCache>
            </c:strRef>
          </c:cat>
          <c:val>
            <c:numRef>
              <c:f>Лист1!$B$2:$B$5</c:f>
              <c:numCache>
                <c:formatCode>0</c:formatCode>
                <c:ptCount val="4"/>
                <c:pt idx="0">
                  <c:v>15.83</c:v>
                </c:pt>
                <c:pt idx="1">
                  <c:v>17.329999999999998</c:v>
                </c:pt>
                <c:pt idx="2">
                  <c:v>62.08</c:v>
                </c:pt>
                <c:pt idx="3">
                  <c:v>4.75</c:v>
                </c:pt>
              </c:numCache>
            </c:numRef>
          </c:val>
          <c:extLst xmlns:c16r2="http://schemas.microsoft.com/office/drawing/2015/06/chart">
            <c:ext xmlns:c16="http://schemas.microsoft.com/office/drawing/2014/chart" uri="{C3380CC4-5D6E-409C-BE32-E72D297353CC}">
              <c16:uniqueId val="{00000008-F7D8-4069-B4E2-BB8969B978B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8.4358749312363965E-2"/>
          <c:y val="0.61706899186024666"/>
          <c:w val="0.42234136302378283"/>
          <c:h val="0.26102673035248547"/>
        </c:manualLayout>
      </c:layout>
      <c:overlay val="0"/>
      <c:txPr>
        <a:bodyPr/>
        <a:lstStyle/>
        <a:p>
          <a:pPr>
            <a:defRPr lang="ru-RU" sz="1500"/>
          </a:pPr>
          <a:endParaRPr lang="ru-RU"/>
        </a:p>
      </c:txPr>
    </c:legend>
    <c:plotVisOnly val="1"/>
    <c:dispBlanksAs val="zero"/>
    <c:showDLblsOverMax val="0"/>
  </c:chart>
  <c:txPr>
    <a:bodyPr/>
    <a:lstStyle/>
    <a:p>
      <a:pPr>
        <a:defRPr sz="1400">
          <a:latin typeface="Arial Narrow" panose="020B0606020202030204" pitchFamily="34"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2537727331688"/>
          <c:y val="9.46348978369939E-2"/>
          <c:w val="0.5423253092651541"/>
          <c:h val="0.56199058896698562"/>
        </c:manualLayout>
      </c:layout>
      <c:pieChart>
        <c:varyColors val="1"/>
        <c:ser>
          <c:idx val="0"/>
          <c:order val="0"/>
          <c:tx>
            <c:strRef>
              <c:f>Лист1!$B$1</c:f>
              <c:strCache>
                <c:ptCount val="1"/>
                <c:pt idx="0">
                  <c:v>Продажи</c:v>
                </c:pt>
              </c:strCache>
            </c:strRef>
          </c:tx>
          <c:dPt>
            <c:idx val="0"/>
            <c:bubble3D val="0"/>
            <c:spPr>
              <a:solidFill>
                <a:schemeClr val="accent6"/>
              </a:solidFill>
            </c:spPr>
            <c:extLst xmlns:c16r2="http://schemas.microsoft.com/office/drawing/2015/06/chart">
              <c:ext xmlns:c16="http://schemas.microsoft.com/office/drawing/2014/chart" uri="{C3380CC4-5D6E-409C-BE32-E72D297353CC}">
                <c16:uniqueId val="{00000001-F7D8-4069-B4E2-BB8969B978B8}"/>
              </c:ext>
            </c:extLst>
          </c:dPt>
          <c:dPt>
            <c:idx val="1"/>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3-F7D8-4069-B4E2-BB8969B978B8}"/>
              </c:ext>
            </c:extLst>
          </c:dPt>
          <c:dPt>
            <c:idx val="2"/>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5-F7D8-4069-B4E2-BB8969B978B8}"/>
              </c:ext>
            </c:extLst>
          </c:dPt>
          <c:dPt>
            <c:idx val="3"/>
            <c:bubble3D val="0"/>
            <c:spPr>
              <a:solidFill>
                <a:schemeClr val="bg1">
                  <a:lumMod val="95000"/>
                </a:schemeClr>
              </a:solidFill>
            </c:spPr>
          </c:dPt>
          <c:dLbls>
            <c:dLbl>
              <c:idx val="1"/>
              <c:layout>
                <c:manualLayout>
                  <c:x val="-0.10480770111009528"/>
                  <c:y val="-3.3686779717848852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8.9933367337403577E-2"/>
                  <c:y val="-8.62370838711626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lgn="ctr">
                  <a:defRPr lang="ru-RU" sz="1600" b="1" i="0" u="none" strike="noStrike" kern="1200" baseline="0">
                    <a:solidFill>
                      <a:prstClr val="black"/>
                    </a:solidFill>
                    <a:latin typeface="Arial Narrow" panose="020B0606020202030204" pitchFamily="34" charset="0"/>
                    <a:ea typeface="+mn-ea"/>
                    <a:cs typeface="Arial" panose="020B0604020202020204" pitchFamily="34" charset="0"/>
                  </a:defRPr>
                </a:pPr>
                <a:endParaRPr lang="ru-RU"/>
              </a:p>
            </c:txPr>
            <c:dLblPos val="bestFit"/>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Лист1!$A$2:$A$5</c:f>
              <c:strCache>
                <c:ptCount val="4"/>
                <c:pt idx="0">
                  <c:v> Приймуть допомогу і проголосують за цього кандидата  </c:v>
                </c:pt>
                <c:pt idx="1">
                  <c:v> Приймуть допомогу, але проголосують за іншого кандидата  </c:v>
                </c:pt>
                <c:pt idx="2">
                  <c:v> Відмовляться від допомоги </c:v>
                </c:pt>
                <c:pt idx="3">
                  <c:v> Важко відповісти</c:v>
                </c:pt>
              </c:strCache>
            </c:strRef>
          </c:cat>
          <c:val>
            <c:numRef>
              <c:f>Лист1!$B$2:$B$5</c:f>
              <c:numCache>
                <c:formatCode>0</c:formatCode>
                <c:ptCount val="4"/>
                <c:pt idx="0">
                  <c:v>6.83</c:v>
                </c:pt>
                <c:pt idx="1">
                  <c:v>37.67</c:v>
                </c:pt>
                <c:pt idx="2">
                  <c:v>37</c:v>
                </c:pt>
                <c:pt idx="3">
                  <c:v>18.5</c:v>
                </c:pt>
              </c:numCache>
            </c:numRef>
          </c:val>
          <c:extLst xmlns:c16r2="http://schemas.microsoft.com/office/drawing/2015/06/chart">
            <c:ext xmlns:c16="http://schemas.microsoft.com/office/drawing/2014/chart" uri="{C3380CC4-5D6E-409C-BE32-E72D297353CC}">
              <c16:uniqueId val="{00000008-F7D8-4069-B4E2-BB8969B978B8}"/>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14838803952601806"/>
          <c:y val="0.70076129100489393"/>
          <c:w val="0.75806455234585768"/>
          <c:h val="0.20949014873697727"/>
        </c:manualLayout>
      </c:layout>
      <c:overlay val="0"/>
    </c:legend>
    <c:plotVisOnly val="1"/>
    <c:dispBlanksAs val="zero"/>
    <c:showDLblsOverMax val="0"/>
  </c:chart>
  <c:txPr>
    <a:bodyPr/>
    <a:lstStyle/>
    <a:p>
      <a:pPr>
        <a:defRPr sz="1400">
          <a:latin typeface="Arial Narrow" panose="020B0606020202030204" pitchFamily="34"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49147825655651312"/>
          <c:y val="1.5241038337398764E-2"/>
          <c:w val="0.46435166470332939"/>
          <c:h val="0.9212255420013018"/>
        </c:manualLayout>
      </c:layout>
      <c:barChart>
        <c:barDir val="bar"/>
        <c:grouping val="clustered"/>
        <c:varyColors val="0"/>
        <c:ser>
          <c:idx val="0"/>
          <c:order val="0"/>
          <c:tx>
            <c:strRef>
              <c:f>Лист1!$B$1</c:f>
              <c:strCache>
                <c:ptCount val="1"/>
                <c:pt idx="0">
                  <c:v>Серед тих, які мають намір брати участь</c:v>
                </c:pt>
              </c:strCache>
            </c:strRef>
          </c:tx>
          <c:spPr>
            <a:solidFill>
              <a:schemeClr val="accent5"/>
            </a:solidFill>
            <a:ln w="9525">
              <a:noFill/>
            </a:ln>
            <a:effectLst>
              <a:outerShdw dist="20000" dir="5400000" sx="1000" sy="1000" rotWithShape="0">
                <a:srgbClr val="000000">
                  <a:alpha val="38000"/>
                </a:srgbClr>
              </a:outerShdw>
            </a:effectLst>
          </c:spPr>
          <c:invertIfNegative val="0"/>
          <c:dLbls>
            <c:spPr>
              <a:noFill/>
              <a:ln>
                <a:noFill/>
              </a:ln>
              <a:effectLst/>
            </c:spPr>
            <c:txPr>
              <a:bodyPr/>
              <a:lstStyle/>
              <a:p>
                <a:pPr algn="ctr">
                  <a:defRPr lang="ru-RU" sz="1600" b="1" i="0" u="none" strike="noStrike" kern="1200" baseline="0">
                    <a:solidFill>
                      <a:prstClr val="black"/>
                    </a:solidFill>
                    <a:latin typeface="Arial Narrow" panose="020B0606020202030204" pitchFamily="34" charset="0"/>
                    <a:ea typeface="+mn-ea"/>
                    <a:cs typeface="Arial"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Лист1!$A$2:$A$16</c:f>
              <c:strCache>
                <c:ptCount val="15"/>
                <c:pt idx="0">
                  <c:v>Важко вiдповiсти</c:v>
                </c:pt>
                <c:pt idx="1">
                  <c:v>Iнше</c:v>
                </c:pt>
                <c:pt idx="2">
                  <c:v>Налагодження спiвпрацi з Росiєю</c:v>
                </c:pt>
                <c:pt idx="3">
                  <c:v>Повернення Криму</c:v>
                </c:pt>
                <c:pt idx="4">
                  <c:v>Покарання винних у вбивствах активiстiв, журналiстiв</c:v>
                </c:pt>
                <c:pt idx="5">
                  <c:v>Об`єднання країни</c:v>
                </c:pt>
                <c:pt idx="6">
                  <c:v>Пiдвищення якостi медицини</c:v>
                </c:pt>
                <c:pt idx="7">
                  <c:v>Скасування недоторканостi народних депутатiв</c:v>
                </c:pt>
                <c:pt idx="8">
                  <c:v>Зменшення впливу олiгархiв на полiтику</c:v>
                </c:pt>
                <c:pt idx="9">
                  <c:v>Змiцнення української армiї</c:v>
                </c:pt>
                <c:pt idx="10">
                  <c:v>Активiзацiї спiвпрацi з НАТО, ЄС</c:v>
                </c:pt>
                <c:pt idx="11">
                  <c:v>Покарання винних в корупцiї високопосадовцiв</c:v>
                </c:pt>
                <c:pt idx="12">
                  <c:v>Пiдвищення соцiальних стандартiв</c:v>
                </c:pt>
                <c:pt idx="13">
                  <c:v>Зниження тарифiв</c:v>
                </c:pt>
                <c:pt idx="14">
                  <c:v>Припинення вогню на Донбасi</c:v>
                </c:pt>
              </c:strCache>
            </c:strRef>
          </c:cat>
          <c:val>
            <c:numRef>
              <c:f>Лист1!$B$2:$B$16</c:f>
              <c:numCache>
                <c:formatCode>0</c:formatCode>
                <c:ptCount val="15"/>
                <c:pt idx="0">
                  <c:v>3.5</c:v>
                </c:pt>
                <c:pt idx="1">
                  <c:v>1</c:v>
                </c:pt>
                <c:pt idx="2">
                  <c:v>1.08</c:v>
                </c:pt>
                <c:pt idx="3">
                  <c:v>4.67</c:v>
                </c:pt>
                <c:pt idx="4">
                  <c:v>6.58</c:v>
                </c:pt>
                <c:pt idx="5">
                  <c:v>9.75</c:v>
                </c:pt>
                <c:pt idx="6">
                  <c:v>14.83</c:v>
                </c:pt>
                <c:pt idx="7">
                  <c:v>17.5</c:v>
                </c:pt>
                <c:pt idx="8">
                  <c:v>19.829999999999998</c:v>
                </c:pt>
                <c:pt idx="9">
                  <c:v>21.83</c:v>
                </c:pt>
                <c:pt idx="10">
                  <c:v>24.58</c:v>
                </c:pt>
                <c:pt idx="11">
                  <c:v>29.17</c:v>
                </c:pt>
                <c:pt idx="12">
                  <c:v>29.58</c:v>
                </c:pt>
                <c:pt idx="13">
                  <c:v>35.42</c:v>
                </c:pt>
                <c:pt idx="14">
                  <c:v>54.5</c:v>
                </c:pt>
              </c:numCache>
            </c:numRef>
          </c:val>
          <c:extLst xmlns:c16r2="http://schemas.microsoft.com/office/drawing/2015/06/chart">
            <c:ext xmlns:c16="http://schemas.microsoft.com/office/drawing/2014/chart" uri="{C3380CC4-5D6E-409C-BE32-E72D297353CC}">
              <c16:uniqueId val="{00000000-1300-4044-B8EF-0BE4BD7BA8D1}"/>
            </c:ext>
          </c:extLst>
        </c:ser>
        <c:dLbls>
          <c:showLegendKey val="0"/>
          <c:showVal val="0"/>
          <c:showCatName val="0"/>
          <c:showSerName val="0"/>
          <c:showPercent val="0"/>
          <c:showBubbleSize val="0"/>
        </c:dLbls>
        <c:gapWidth val="30"/>
        <c:axId val="583720144"/>
        <c:axId val="583722320"/>
      </c:barChart>
      <c:catAx>
        <c:axId val="583720144"/>
        <c:scaling>
          <c:orientation val="minMax"/>
        </c:scaling>
        <c:delete val="0"/>
        <c:axPos val="l"/>
        <c:numFmt formatCode="General" sourceLinked="0"/>
        <c:majorTickMark val="out"/>
        <c:minorTickMark val="none"/>
        <c:tickLblPos val="nextTo"/>
        <c:txPr>
          <a:bodyPr/>
          <a:lstStyle/>
          <a:p>
            <a:pPr>
              <a:defRPr lang="ru-RU" sz="1400" b="0">
                <a:latin typeface="Arial Narrow" panose="020B0606020202030204" pitchFamily="34" charset="0"/>
              </a:defRPr>
            </a:pPr>
            <a:endParaRPr lang="ru-RU"/>
          </a:p>
        </c:txPr>
        <c:crossAx val="583722320"/>
        <c:crosses val="autoZero"/>
        <c:auto val="1"/>
        <c:lblAlgn val="ctr"/>
        <c:lblOffset val="100"/>
        <c:noMultiLvlLbl val="0"/>
      </c:catAx>
      <c:valAx>
        <c:axId val="583722320"/>
        <c:scaling>
          <c:orientation val="minMax"/>
          <c:max val="60"/>
          <c:min val="0"/>
        </c:scaling>
        <c:delete val="0"/>
        <c:axPos val="b"/>
        <c:numFmt formatCode="#,##0" sourceLinked="0"/>
        <c:majorTickMark val="out"/>
        <c:minorTickMark val="none"/>
        <c:tickLblPos val="nextTo"/>
        <c:txPr>
          <a:bodyPr/>
          <a:lstStyle/>
          <a:p>
            <a:pPr>
              <a:defRPr lang="ru-RU" sz="800"/>
            </a:pPr>
            <a:endParaRPr lang="ru-RU"/>
          </a:p>
        </c:txPr>
        <c:crossAx val="583720144"/>
        <c:crosses val="autoZero"/>
        <c:crossBetween val="between"/>
        <c:majorUnit val="10"/>
      </c:valAx>
    </c:plotArea>
    <c:plotVisOnly val="1"/>
    <c:dispBlanksAs val="gap"/>
    <c:showDLblsOverMax val="0"/>
  </c:chart>
  <c:spPr>
    <a:noFill/>
  </c:spPr>
  <c:txPr>
    <a:bodyPr/>
    <a:lstStyle/>
    <a:p>
      <a:pPr>
        <a:defRPr sz="1800">
          <a:latin typeface="Arial" pitchFamily="34" charset="0"/>
          <a:cs typeface="Arial" pitchFamily="34"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52307786176026594"/>
          <c:y val="2.4412274918213638E-2"/>
          <c:w val="0.41674183011692678"/>
          <c:h val="0.94171757217217344"/>
        </c:manualLayout>
      </c:layout>
      <c:barChart>
        <c:barDir val="bar"/>
        <c:grouping val="clustered"/>
        <c:varyColors val="0"/>
        <c:ser>
          <c:idx val="0"/>
          <c:order val="0"/>
          <c:tx>
            <c:strRef>
              <c:f>Лист1!$B$1</c:f>
              <c:strCache>
                <c:ptCount val="1"/>
                <c:pt idx="0">
                  <c:v>Серед тих, які мають намір брати участь</c:v>
                </c:pt>
              </c:strCache>
            </c:strRef>
          </c:tx>
          <c:spPr>
            <a:solidFill>
              <a:schemeClr val="accent4"/>
            </a:solidFill>
            <a:ln w="9525">
              <a:noFill/>
            </a:ln>
            <a:effectLst>
              <a:outerShdw dist="20000" dir="5400000" sx="1000" sy="1000" rotWithShape="0">
                <a:srgbClr val="000000">
                  <a:alpha val="38000"/>
                </a:srgbClr>
              </a:outerShdw>
            </a:effectLst>
          </c:spPr>
          <c:invertIfNegative val="0"/>
          <c:dLbls>
            <c:spPr>
              <a:noFill/>
              <a:ln>
                <a:noFill/>
              </a:ln>
              <a:effectLst/>
            </c:spPr>
            <c:txPr>
              <a:bodyPr/>
              <a:lstStyle/>
              <a:p>
                <a:pPr algn="ctr">
                  <a:defRPr lang="ru-RU" sz="1400" b="1" i="0" u="none" strike="noStrike" kern="1200" baseline="0">
                    <a:solidFill>
                      <a:prstClr val="black"/>
                    </a:solidFill>
                    <a:latin typeface="Arial Narrow" panose="020B0606020202030204" pitchFamily="34" charset="0"/>
                    <a:ea typeface="+mn-ea"/>
                    <a:cs typeface="Arial"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Лист1!$A$2:$A$22</c:f>
              <c:strCache>
                <c:ptCount val="21"/>
                <c:pt idx="0">
                  <c:v>Важко вiдповiсти</c:v>
                </c:pt>
                <c:pt idx="1">
                  <c:v>Iнше</c:v>
                </c:pt>
                <c:pt idx="2">
                  <c:v>Високий рiвень злочинностi</c:v>
                </c:pt>
                <c:pt idx="3">
                  <c:v>Проблеми з водопостачанням</c:v>
                </c:pt>
                <c:pt idx="4">
                  <c:v>Мало мiсць для культурного дозвiлля</c:v>
                </c:pt>
                <c:pt idx="5">
                  <c:v>Розкрадання земель</c:v>
                </c:pt>
                <c:pt idx="6">
                  <c:v>Вiдсутнiсть умов для ведення бiзнесу</c:v>
                </c:pt>
                <c:pt idx="7">
                  <c:v>Нестача дитячих садочкiв</c:v>
                </c:pt>
                <c:pt idx="8">
                  <c:v>Погане транспортне сполучення мiж мiстами i селами</c:v>
                </c:pt>
                <c:pt idx="9">
                  <c:v>Недостатня увага до проблем молодi</c:v>
                </c:pt>
                <c:pt idx="10">
                  <c:v>Вимирання сiл</c:v>
                </c:pt>
                <c:pt idx="11">
                  <c:v>Незаконна вирубка лiсу</c:v>
                </c:pt>
                <c:pt idx="12">
                  <c:v>Поганий стан екологiї</c:v>
                </c:pt>
                <c:pt idx="13">
                  <c:v>Наркоманiя, алкоголiзм</c:v>
                </c:pt>
                <c:pt idx="14">
                  <c:v>Занепад промисловостi</c:v>
                </c:pt>
                <c:pt idx="15">
                  <c:v>Занепад сiльського господарства</c:v>
                </c:pt>
                <c:pt idx="16">
                  <c:v>Поганий стан дорiг</c:v>
                </c:pt>
                <c:pt idx="17">
                  <c:v>Неякiсне медичне обслуговування</c:v>
                </c:pt>
                <c:pt idx="18">
                  <c:v>Бiднiсть</c:v>
                </c:pt>
                <c:pt idx="19">
                  <c:v>Низький рiвень зарплат в регiонi</c:v>
                </c:pt>
                <c:pt idx="20">
                  <c:v>Вiдсутнiсть роботи</c:v>
                </c:pt>
              </c:strCache>
            </c:strRef>
          </c:cat>
          <c:val>
            <c:numRef>
              <c:f>Лист1!$B$2:$B$22</c:f>
              <c:numCache>
                <c:formatCode>0</c:formatCode>
                <c:ptCount val="21"/>
                <c:pt idx="0">
                  <c:v>0.67</c:v>
                </c:pt>
                <c:pt idx="1">
                  <c:v>0.83</c:v>
                </c:pt>
                <c:pt idx="2">
                  <c:v>3</c:v>
                </c:pt>
                <c:pt idx="3">
                  <c:v>3.08</c:v>
                </c:pt>
                <c:pt idx="4">
                  <c:v>3.42</c:v>
                </c:pt>
                <c:pt idx="5">
                  <c:v>4.08</c:v>
                </c:pt>
                <c:pt idx="6">
                  <c:v>6.75</c:v>
                </c:pt>
                <c:pt idx="7">
                  <c:v>8.08</c:v>
                </c:pt>
                <c:pt idx="8">
                  <c:v>8.67</c:v>
                </c:pt>
                <c:pt idx="9">
                  <c:v>9.75</c:v>
                </c:pt>
                <c:pt idx="10">
                  <c:v>11.67</c:v>
                </c:pt>
                <c:pt idx="11">
                  <c:v>12.25</c:v>
                </c:pt>
                <c:pt idx="12">
                  <c:v>12.42</c:v>
                </c:pt>
                <c:pt idx="13">
                  <c:v>13.33</c:v>
                </c:pt>
                <c:pt idx="14">
                  <c:v>18.670000000000002</c:v>
                </c:pt>
                <c:pt idx="15">
                  <c:v>21.33</c:v>
                </c:pt>
                <c:pt idx="16">
                  <c:v>31.67</c:v>
                </c:pt>
                <c:pt idx="17">
                  <c:v>34.67</c:v>
                </c:pt>
                <c:pt idx="18">
                  <c:v>36.67</c:v>
                </c:pt>
                <c:pt idx="19">
                  <c:v>49.17</c:v>
                </c:pt>
                <c:pt idx="20">
                  <c:v>60.25</c:v>
                </c:pt>
              </c:numCache>
            </c:numRef>
          </c:val>
          <c:extLst xmlns:c16r2="http://schemas.microsoft.com/office/drawing/2015/06/chart">
            <c:ext xmlns:c16="http://schemas.microsoft.com/office/drawing/2014/chart" uri="{C3380CC4-5D6E-409C-BE32-E72D297353CC}">
              <c16:uniqueId val="{00000000-28CA-489D-9B6F-5610FC59AA7F}"/>
            </c:ext>
          </c:extLst>
        </c:ser>
        <c:dLbls>
          <c:showLegendKey val="0"/>
          <c:showVal val="0"/>
          <c:showCatName val="0"/>
          <c:showSerName val="0"/>
          <c:showPercent val="0"/>
          <c:showBubbleSize val="0"/>
        </c:dLbls>
        <c:gapWidth val="30"/>
        <c:axId val="583719056"/>
        <c:axId val="583723952"/>
      </c:barChart>
      <c:catAx>
        <c:axId val="583719056"/>
        <c:scaling>
          <c:orientation val="minMax"/>
        </c:scaling>
        <c:delete val="0"/>
        <c:axPos val="l"/>
        <c:numFmt formatCode="General" sourceLinked="0"/>
        <c:majorTickMark val="out"/>
        <c:minorTickMark val="none"/>
        <c:tickLblPos val="nextTo"/>
        <c:txPr>
          <a:bodyPr/>
          <a:lstStyle/>
          <a:p>
            <a:pPr>
              <a:defRPr lang="ru-RU" sz="1400" b="0">
                <a:latin typeface="Arial Narrow" panose="020B0606020202030204" pitchFamily="34" charset="0"/>
              </a:defRPr>
            </a:pPr>
            <a:endParaRPr lang="ru-RU"/>
          </a:p>
        </c:txPr>
        <c:crossAx val="583723952"/>
        <c:crosses val="autoZero"/>
        <c:auto val="1"/>
        <c:lblAlgn val="ctr"/>
        <c:lblOffset val="100"/>
        <c:noMultiLvlLbl val="0"/>
      </c:catAx>
      <c:valAx>
        <c:axId val="583723952"/>
        <c:scaling>
          <c:orientation val="minMax"/>
          <c:max val="70"/>
          <c:min val="0"/>
        </c:scaling>
        <c:delete val="0"/>
        <c:axPos val="b"/>
        <c:numFmt formatCode="#,##0" sourceLinked="0"/>
        <c:majorTickMark val="out"/>
        <c:minorTickMark val="none"/>
        <c:tickLblPos val="nextTo"/>
        <c:txPr>
          <a:bodyPr/>
          <a:lstStyle/>
          <a:p>
            <a:pPr>
              <a:defRPr lang="ru-RU" sz="800"/>
            </a:pPr>
            <a:endParaRPr lang="ru-RU"/>
          </a:p>
        </c:txPr>
        <c:crossAx val="583719056"/>
        <c:crosses val="autoZero"/>
        <c:crossBetween val="between"/>
        <c:majorUnit val="10"/>
      </c:valAx>
      <c:spPr>
        <a:noFill/>
      </c:spPr>
    </c:plotArea>
    <c:plotVisOnly val="1"/>
    <c:dispBlanksAs val="gap"/>
    <c:showDLblsOverMax val="0"/>
  </c:chart>
  <c:spPr>
    <a:noFill/>
  </c:spPr>
  <c:txPr>
    <a:bodyPr/>
    <a:lstStyle/>
    <a:p>
      <a:pPr>
        <a:defRPr sz="1800">
          <a:latin typeface="Arial" pitchFamily="34" charset="0"/>
          <a:cs typeface="Arial" pitchFamily="34" charset="0"/>
        </a:defRPr>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0.53789</cdr:x>
      <cdr:y>0.06862</cdr:y>
    </cdr:from>
    <cdr:to>
      <cdr:x>1</cdr:x>
      <cdr:y>0.14109</cdr:y>
    </cdr:to>
    <cdr:sp macro="" textlink="">
      <cdr:nvSpPr>
        <cdr:cNvPr id="3" name="Заголовок 1"/>
        <cdr:cNvSpPr txBox="1">
          <a:spLocks xmlns:a="http://schemas.openxmlformats.org/drawingml/2006/main"/>
        </cdr:cNvSpPr>
      </cdr:nvSpPr>
      <cdr:spPr>
        <a:xfrm xmlns:a="http://schemas.openxmlformats.org/drawingml/2006/main">
          <a:off x="5112555" y="360710"/>
          <a:ext cx="4392279" cy="380945"/>
        </a:xfrm>
        <a:prstGeom xmlns:a="http://schemas.openxmlformats.org/drawingml/2006/main" prst="rect">
          <a:avLst/>
        </a:prstGeom>
        <a:solidFill xmlns:a="http://schemas.openxmlformats.org/drawingml/2006/main">
          <a:srgbClr val="88AFF4"/>
        </a:solidFill>
        <a:ln xmlns:a="http://schemas.openxmlformats.org/drawingml/2006/main">
          <a:noFill/>
        </a:ln>
      </cdr:spPr>
      <cdr:txBody>
        <a:bodyPr xmlns:a="http://schemas.openxmlformats.org/drawingml/2006/main" vert="horz" lIns="98722" tIns="49361" rIns="98722" bIns="49361"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uk-UA" sz="1800" dirty="0">
              <a:solidFill>
                <a:prstClr val="white"/>
              </a:solidFill>
              <a:latin typeface="Arial Black" panose="020B0A04020102020204" pitchFamily="34" charset="0"/>
            </a:rPr>
            <a:t>Вік</a:t>
          </a:r>
          <a:r>
            <a:rPr lang="ru-RU" sz="1800" dirty="0">
              <a:solidFill>
                <a:prstClr val="white"/>
              </a:solidFill>
              <a:latin typeface="Arial Black" panose="020B0A04020102020204" pitchFamily="34" charset="0"/>
            </a:rPr>
            <a:t>. До</a:t>
          </a:r>
          <a:r>
            <a:rPr lang="uk-UA" sz="1800" dirty="0">
              <a:solidFill>
                <a:prstClr val="white"/>
              </a:solidFill>
              <a:latin typeface="Arial Black" panose="020B0A04020102020204" pitchFamily="34" charset="0"/>
            </a:rPr>
            <a:t>хід</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8E10B-9A55-4F38-A900-CA1991FD45A8}" type="datetimeFigureOut">
              <a:rPr lang="uk-UA" smtClean="0"/>
              <a:t>24.06.2019</a:t>
            </a:fld>
            <a:endParaRPr lang="uk-UA"/>
          </a:p>
        </p:txBody>
      </p:sp>
      <p:sp>
        <p:nvSpPr>
          <p:cNvPr id="4" name="Образ слайда 3"/>
          <p:cNvSpPr>
            <a:spLocks noGrp="1" noRot="1" noChangeAspect="1"/>
          </p:cNvSpPr>
          <p:nvPr>
            <p:ph type="sldImg" idx="2"/>
          </p:nvPr>
        </p:nvSpPr>
        <p:spPr>
          <a:xfrm>
            <a:off x="1030288" y="685800"/>
            <a:ext cx="4797425"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20A9B-791C-4341-80DD-3A1F2D38D1F0}" type="slidenum">
              <a:rPr lang="uk-UA" smtClean="0"/>
              <a:t>‹#›</a:t>
            </a:fld>
            <a:endParaRPr lang="uk-UA"/>
          </a:p>
        </p:txBody>
      </p:sp>
    </p:spTree>
    <p:extLst>
      <p:ext uri="{BB962C8B-B14F-4D97-AF65-F5344CB8AC3E}">
        <p14:creationId xmlns:p14="http://schemas.microsoft.com/office/powerpoint/2010/main" val="1798206348"/>
      </p:ext>
    </p:extLst>
  </p:cSld>
  <p:clrMap bg1="lt1" tx1="dk1" bg2="lt2" tx2="dk2" accent1="accent1" accent2="accent2" accent3="accent3" accent4="accent4" accent5="accent5" accent6="accent6" hlink="hlink" folHlink="folHlink"/>
  <p:notesStyle>
    <a:lvl1pPr marL="0" algn="l" defTabSz="987104" rtl="0" eaLnBrk="1" latinLnBrk="0" hangingPunct="1">
      <a:defRPr sz="1300" kern="1200">
        <a:solidFill>
          <a:schemeClr val="tx1"/>
        </a:solidFill>
        <a:latin typeface="+mn-lt"/>
        <a:ea typeface="+mn-ea"/>
        <a:cs typeface="+mn-cs"/>
      </a:defRPr>
    </a:lvl1pPr>
    <a:lvl2pPr marL="493551" algn="l" defTabSz="987104" rtl="0" eaLnBrk="1" latinLnBrk="0" hangingPunct="1">
      <a:defRPr sz="1300" kern="1200">
        <a:solidFill>
          <a:schemeClr val="tx1"/>
        </a:solidFill>
        <a:latin typeface="+mn-lt"/>
        <a:ea typeface="+mn-ea"/>
        <a:cs typeface="+mn-cs"/>
      </a:defRPr>
    </a:lvl2pPr>
    <a:lvl3pPr marL="987104" algn="l" defTabSz="987104" rtl="0" eaLnBrk="1" latinLnBrk="0" hangingPunct="1">
      <a:defRPr sz="1300" kern="1200">
        <a:solidFill>
          <a:schemeClr val="tx1"/>
        </a:solidFill>
        <a:latin typeface="+mn-lt"/>
        <a:ea typeface="+mn-ea"/>
        <a:cs typeface="+mn-cs"/>
      </a:defRPr>
    </a:lvl3pPr>
    <a:lvl4pPr marL="1480655" algn="l" defTabSz="987104" rtl="0" eaLnBrk="1" latinLnBrk="0" hangingPunct="1">
      <a:defRPr sz="1300" kern="1200">
        <a:solidFill>
          <a:schemeClr val="tx1"/>
        </a:solidFill>
        <a:latin typeface="+mn-lt"/>
        <a:ea typeface="+mn-ea"/>
        <a:cs typeface="+mn-cs"/>
      </a:defRPr>
    </a:lvl4pPr>
    <a:lvl5pPr marL="1974206" algn="l" defTabSz="987104" rtl="0" eaLnBrk="1" latinLnBrk="0" hangingPunct="1">
      <a:defRPr sz="1300" kern="1200">
        <a:solidFill>
          <a:schemeClr val="tx1"/>
        </a:solidFill>
        <a:latin typeface="+mn-lt"/>
        <a:ea typeface="+mn-ea"/>
        <a:cs typeface="+mn-cs"/>
      </a:defRPr>
    </a:lvl5pPr>
    <a:lvl6pPr marL="2467757" algn="l" defTabSz="987104" rtl="0" eaLnBrk="1" latinLnBrk="0" hangingPunct="1">
      <a:defRPr sz="1300" kern="1200">
        <a:solidFill>
          <a:schemeClr val="tx1"/>
        </a:solidFill>
        <a:latin typeface="+mn-lt"/>
        <a:ea typeface="+mn-ea"/>
        <a:cs typeface="+mn-cs"/>
      </a:defRPr>
    </a:lvl6pPr>
    <a:lvl7pPr marL="2961309" algn="l" defTabSz="987104" rtl="0" eaLnBrk="1" latinLnBrk="0" hangingPunct="1">
      <a:defRPr sz="1300" kern="1200">
        <a:solidFill>
          <a:schemeClr val="tx1"/>
        </a:solidFill>
        <a:latin typeface="+mn-lt"/>
        <a:ea typeface="+mn-ea"/>
        <a:cs typeface="+mn-cs"/>
      </a:defRPr>
    </a:lvl7pPr>
    <a:lvl8pPr marL="3454861" algn="l" defTabSz="987104" rtl="0" eaLnBrk="1" latinLnBrk="0" hangingPunct="1">
      <a:defRPr sz="1300" kern="1200">
        <a:solidFill>
          <a:schemeClr val="tx1"/>
        </a:solidFill>
        <a:latin typeface="+mn-lt"/>
        <a:ea typeface="+mn-ea"/>
        <a:cs typeface="+mn-cs"/>
      </a:defRPr>
    </a:lvl8pPr>
    <a:lvl9pPr marL="3948414" algn="l" defTabSz="98710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685800"/>
            <a:ext cx="4797425" cy="3429000"/>
          </a:xfrm>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5B90AAF-FC50-4F93-BB84-B11BE8AC18F2}" type="slidenum">
              <a:rPr lang="uk-UA" smtClean="0">
                <a:solidFill>
                  <a:prstClr val="black"/>
                </a:solidFill>
              </a:rPr>
              <a:pPr/>
              <a:t>1</a:t>
            </a:fld>
            <a:endParaRPr lang="uk-UA">
              <a:solidFill>
                <a:prstClr val="black"/>
              </a:solidFill>
            </a:endParaRPr>
          </a:p>
        </p:txBody>
      </p:sp>
    </p:spTree>
    <p:extLst>
      <p:ext uri="{BB962C8B-B14F-4D97-AF65-F5344CB8AC3E}">
        <p14:creationId xmlns:p14="http://schemas.microsoft.com/office/powerpoint/2010/main" val="204974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685800"/>
            <a:ext cx="4797425" cy="3429000"/>
          </a:xfrm>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65B90AAF-FC50-4F93-BB84-B11BE8AC18F2}" type="slidenum">
              <a:rPr lang="uk-UA" smtClean="0">
                <a:solidFill>
                  <a:prstClr val="black"/>
                </a:solidFill>
              </a:rPr>
              <a:pPr/>
              <a:t>2</a:t>
            </a:fld>
            <a:endParaRPr lang="uk-UA">
              <a:solidFill>
                <a:prstClr val="black"/>
              </a:solidFill>
            </a:endParaRPr>
          </a:p>
        </p:txBody>
      </p:sp>
    </p:spTree>
    <p:extLst>
      <p:ext uri="{BB962C8B-B14F-4D97-AF65-F5344CB8AC3E}">
        <p14:creationId xmlns:p14="http://schemas.microsoft.com/office/powerpoint/2010/main" val="161214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D320A9B-791C-4341-80DD-3A1F2D38D1F0}" type="slidenum">
              <a:rPr lang="uk-UA" smtClean="0"/>
              <a:t>5</a:t>
            </a:fld>
            <a:endParaRPr lang="uk-UA"/>
          </a:p>
        </p:txBody>
      </p:sp>
    </p:spTree>
    <p:extLst>
      <p:ext uri="{BB962C8B-B14F-4D97-AF65-F5344CB8AC3E}">
        <p14:creationId xmlns:p14="http://schemas.microsoft.com/office/powerpoint/2010/main" val="82740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D320A9B-791C-4341-80DD-3A1F2D38D1F0}" type="slidenum">
              <a:rPr lang="uk-UA" smtClean="0"/>
              <a:t>6</a:t>
            </a:fld>
            <a:endParaRPr lang="uk-UA"/>
          </a:p>
        </p:txBody>
      </p:sp>
    </p:spTree>
    <p:extLst>
      <p:ext uri="{BB962C8B-B14F-4D97-AF65-F5344CB8AC3E}">
        <p14:creationId xmlns:p14="http://schemas.microsoft.com/office/powerpoint/2010/main" val="173564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D320A9B-791C-4341-80DD-3A1F2D38D1F0}" type="slidenum">
              <a:rPr lang="uk-UA" smtClean="0"/>
              <a:pPr/>
              <a:t>13</a:t>
            </a:fld>
            <a:endParaRPr lang="uk-UA"/>
          </a:p>
        </p:txBody>
      </p:sp>
    </p:spTree>
    <p:extLst>
      <p:ext uri="{BB962C8B-B14F-4D97-AF65-F5344CB8AC3E}">
        <p14:creationId xmlns:p14="http://schemas.microsoft.com/office/powerpoint/2010/main" val="2543128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pic>
        <p:nvPicPr>
          <p:cNvPr id="4" name="Picture 2" descr="C:\Users\Igor\Desktop\Милим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439866" y="-1439861"/>
            <a:ext cx="7200900" cy="100806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Igor\Desktop\лого прозоре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64648" y="330907"/>
            <a:ext cx="1729352" cy="172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494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Заголовок и объект">
    <p:spTree>
      <p:nvGrpSpPr>
        <p:cNvPr id="1" name=""/>
        <p:cNvGrpSpPr/>
        <p:nvPr/>
      </p:nvGrpSpPr>
      <p:grpSpPr>
        <a:xfrm>
          <a:off x="0" y="0"/>
          <a:ext cx="0" cy="0"/>
          <a:chOff x="0" y="0"/>
          <a:chExt cx="0" cy="0"/>
        </a:xfrm>
      </p:grpSpPr>
      <p:pic>
        <p:nvPicPr>
          <p:cNvPr id="1026" name="Picture 2" descr="C:\Users\Igor\Desktop\Милим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439866" y="-1439861"/>
            <a:ext cx="7200900" cy="10080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Igor\Desktop\лого прозоре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64648" y="330907"/>
            <a:ext cx="1729352" cy="172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537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и объект">
    <p:spTree>
      <p:nvGrpSpPr>
        <p:cNvPr id="1" name=""/>
        <p:cNvGrpSpPr/>
        <p:nvPr/>
      </p:nvGrpSpPr>
      <p:grpSpPr>
        <a:xfrm>
          <a:off x="0" y="0"/>
          <a:ext cx="0" cy="0"/>
          <a:chOff x="0" y="0"/>
          <a:chExt cx="0" cy="0"/>
        </a:xfrm>
      </p:grpSpPr>
      <p:pic>
        <p:nvPicPr>
          <p:cNvPr id="1026" name="Picture 2" descr="C:\Users\Igor\Desktop\Милим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439866" y="-1439861"/>
            <a:ext cx="7200900" cy="10080623"/>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a:xfrm>
            <a:off x="935856" y="6912818"/>
            <a:ext cx="6225966" cy="288082"/>
          </a:xfrm>
          <a:prstGeom prst="rect">
            <a:avLst/>
          </a:prstGeom>
        </p:spPr>
        <p:txBody>
          <a:bodyPr/>
          <a:lstStyle>
            <a:lvl1pPr>
              <a:defRPr sz="1300">
                <a:effectLst/>
                <a:latin typeface="Arial Narrow" pitchFamily="34" charset="0"/>
              </a:defRPr>
            </a:lvl1pPr>
          </a:lstStyle>
          <a:p>
            <a:r>
              <a:rPr lang="ru-RU" smtClean="0">
                <a:solidFill>
                  <a:prstClr val="black"/>
                </a:solidFill>
                <a:cs typeface="Arial" charset="0"/>
              </a:rPr>
              <a:t>група РЕЙТИНГ | Електоральні настрої: 125 округ  | червень  2019</a:t>
            </a:r>
            <a:endParaRPr lang="uk-UA" dirty="0">
              <a:solidFill>
                <a:prstClr val="black"/>
              </a:solidFill>
            </a:endParaRPr>
          </a:p>
        </p:txBody>
      </p:sp>
      <p:sp>
        <p:nvSpPr>
          <p:cNvPr id="5" name="Номер слайда 4"/>
          <p:cNvSpPr>
            <a:spLocks noGrp="1"/>
          </p:cNvSpPr>
          <p:nvPr>
            <p:ph type="sldNum" sz="quarter" idx="12"/>
          </p:nvPr>
        </p:nvSpPr>
        <p:spPr>
          <a:xfrm>
            <a:off x="9432800" y="6984826"/>
            <a:ext cx="494480" cy="216024"/>
          </a:xfrm>
          <a:prstGeom prst="rect">
            <a:avLst/>
          </a:prstGeom>
        </p:spPr>
        <p:txBody>
          <a:bodyPr vert="horz" lIns="98699" tIns="49349" rIns="98699" bIns="49349" rtlCol="0" anchor="ctr"/>
          <a:lstStyle>
            <a:lvl1pPr>
              <a:defRPr lang="uk-UA" smtClean="0">
                <a:effectLst/>
                <a:latin typeface="Arial Narrow" pitchFamily="34" charset="0"/>
                <a:cs typeface="Arial" charset="0"/>
              </a:defRPr>
            </a:lvl1pPr>
          </a:lstStyle>
          <a:p>
            <a:pPr algn="ctr"/>
            <a:fld id="{A5A59E15-60B0-425D-863E-520DBEEE065D}" type="slidenum">
              <a:rPr lang="ru-RU">
                <a:solidFill>
                  <a:prstClr val="black"/>
                </a:solidFill>
              </a:rPr>
              <a:pPr algn="ctr"/>
              <a:t>‹#›</a:t>
            </a:fld>
            <a:endParaRPr lang="ru-RU" dirty="0">
              <a:solidFill>
                <a:prstClr val="black"/>
              </a:solidFill>
            </a:endParaRPr>
          </a:p>
        </p:txBody>
      </p:sp>
      <p:pic>
        <p:nvPicPr>
          <p:cNvPr id="1030" name="Picture 6" descr="C:\Users\Igor\Desktop\лого прозоре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13728" y="330421"/>
            <a:ext cx="691200" cy="69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9868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и объект">
    <p:spTree>
      <p:nvGrpSpPr>
        <p:cNvPr id="1" name=""/>
        <p:cNvGrpSpPr/>
        <p:nvPr/>
      </p:nvGrpSpPr>
      <p:grpSpPr>
        <a:xfrm>
          <a:off x="0" y="0"/>
          <a:ext cx="0" cy="0"/>
          <a:chOff x="0" y="0"/>
          <a:chExt cx="0" cy="0"/>
        </a:xfrm>
      </p:grpSpPr>
      <p:pic>
        <p:nvPicPr>
          <p:cNvPr id="1026" name="Picture 2" descr="C:\Users\Igor\Desktop\Милим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439866" y="-1439861"/>
            <a:ext cx="7200900" cy="10080623"/>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a:xfrm>
            <a:off x="935856" y="6912818"/>
            <a:ext cx="6225966" cy="288082"/>
          </a:xfrm>
          <a:prstGeom prst="rect">
            <a:avLst/>
          </a:prstGeom>
        </p:spPr>
        <p:txBody>
          <a:bodyPr/>
          <a:lstStyle>
            <a:lvl1pPr>
              <a:defRPr sz="1300">
                <a:effectLst/>
                <a:latin typeface="Arial Narrow" pitchFamily="34" charset="0"/>
              </a:defRPr>
            </a:lvl1pPr>
          </a:lstStyle>
          <a:p>
            <a:r>
              <a:rPr lang="ru-RU" smtClean="0">
                <a:solidFill>
                  <a:prstClr val="black"/>
                </a:solidFill>
                <a:cs typeface="Arial" charset="0"/>
              </a:rPr>
              <a:t>група РЕЙТИНГ | Електоральні настрої: 125 округ  | червень  2019</a:t>
            </a:r>
            <a:endParaRPr lang="uk-UA" dirty="0">
              <a:solidFill>
                <a:prstClr val="black"/>
              </a:solidFill>
            </a:endParaRPr>
          </a:p>
        </p:txBody>
      </p:sp>
      <p:sp>
        <p:nvSpPr>
          <p:cNvPr id="5" name="Номер слайда 4"/>
          <p:cNvSpPr>
            <a:spLocks noGrp="1"/>
          </p:cNvSpPr>
          <p:nvPr>
            <p:ph type="sldNum" sz="quarter" idx="12"/>
          </p:nvPr>
        </p:nvSpPr>
        <p:spPr>
          <a:xfrm>
            <a:off x="9432800" y="6984826"/>
            <a:ext cx="494480" cy="216024"/>
          </a:xfrm>
          <a:prstGeom prst="rect">
            <a:avLst/>
          </a:prstGeom>
        </p:spPr>
        <p:txBody>
          <a:bodyPr vert="horz" lIns="98699" tIns="49349" rIns="98699" bIns="49349" rtlCol="0" anchor="ctr"/>
          <a:lstStyle>
            <a:lvl1pPr>
              <a:defRPr lang="uk-UA" smtClean="0">
                <a:effectLst/>
                <a:latin typeface="Arial Narrow" pitchFamily="34" charset="0"/>
                <a:cs typeface="Arial" charset="0"/>
              </a:defRPr>
            </a:lvl1pPr>
          </a:lstStyle>
          <a:p>
            <a:pPr algn="ctr"/>
            <a:fld id="{A5A59E15-60B0-425D-863E-520DBEEE065D}" type="slidenum">
              <a:rPr lang="ru-RU">
                <a:solidFill>
                  <a:prstClr val="black"/>
                </a:solidFill>
              </a:rPr>
              <a:pPr algn="ctr"/>
              <a:t>‹#›</a:t>
            </a:fld>
            <a:endParaRPr lang="ru-RU" dirty="0">
              <a:solidFill>
                <a:prstClr val="black"/>
              </a:solidFill>
            </a:endParaRPr>
          </a:p>
        </p:txBody>
      </p:sp>
    </p:spTree>
    <p:extLst>
      <p:ext uri="{BB962C8B-B14F-4D97-AF65-F5344CB8AC3E}">
        <p14:creationId xmlns:p14="http://schemas.microsoft.com/office/powerpoint/2010/main" val="27499489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10" name="Нижний колонтитул 3"/>
          <p:cNvSpPr>
            <a:spLocks noGrp="1"/>
          </p:cNvSpPr>
          <p:nvPr>
            <p:ph type="ftr" sz="quarter" idx="11"/>
          </p:nvPr>
        </p:nvSpPr>
        <p:spPr>
          <a:xfrm>
            <a:off x="935856" y="6912818"/>
            <a:ext cx="6225966" cy="288082"/>
          </a:xfrm>
          <a:prstGeom prst="rect">
            <a:avLst/>
          </a:prstGeom>
        </p:spPr>
        <p:txBody>
          <a:bodyPr/>
          <a:lstStyle>
            <a:lvl1pPr>
              <a:defRPr sz="1300">
                <a:effectLst/>
                <a:latin typeface="Arial Narrow" pitchFamily="34" charset="0"/>
              </a:defRPr>
            </a:lvl1pPr>
          </a:lstStyle>
          <a:p>
            <a:r>
              <a:rPr lang="ru-RU" smtClean="0">
                <a:solidFill>
                  <a:prstClr val="black"/>
                </a:solidFill>
                <a:cs typeface="Arial" charset="0"/>
              </a:rPr>
              <a:t>група РЕЙТИНГ | Електоральні настрої: 125 округ  | червень  2019</a:t>
            </a:r>
            <a:endParaRPr lang="uk-UA" dirty="0">
              <a:solidFill>
                <a:prstClr val="black"/>
              </a:solidFill>
            </a:endParaRPr>
          </a:p>
        </p:txBody>
      </p:sp>
      <p:sp>
        <p:nvSpPr>
          <p:cNvPr id="11" name="Номер слайда 4"/>
          <p:cNvSpPr>
            <a:spLocks noGrp="1"/>
          </p:cNvSpPr>
          <p:nvPr>
            <p:ph type="sldNum" sz="quarter" idx="12"/>
          </p:nvPr>
        </p:nvSpPr>
        <p:spPr>
          <a:xfrm>
            <a:off x="9432800" y="6984826"/>
            <a:ext cx="494480" cy="216024"/>
          </a:xfrm>
          <a:prstGeom prst="rect">
            <a:avLst/>
          </a:prstGeom>
        </p:spPr>
        <p:txBody>
          <a:bodyPr vert="horz" lIns="98699" tIns="49349" rIns="98699" bIns="49349" rtlCol="0" anchor="ctr"/>
          <a:lstStyle>
            <a:lvl1pPr>
              <a:defRPr lang="uk-UA" sz="1400" smtClean="0">
                <a:effectLst/>
                <a:latin typeface="Arial Narrow" pitchFamily="34" charset="0"/>
                <a:cs typeface="Arial" charset="0"/>
              </a:defRPr>
            </a:lvl1pPr>
          </a:lstStyle>
          <a:p>
            <a:pPr algn="ctr"/>
            <a:fld id="{A5A59E15-60B0-425D-863E-520DBEEE065D}" type="slidenum">
              <a:rPr lang="ru-RU">
                <a:solidFill>
                  <a:prstClr val="black"/>
                </a:solidFill>
              </a:rPr>
              <a:pPr algn="ctr"/>
              <a:t>‹#›</a:t>
            </a:fld>
            <a:endParaRPr lang="ru-RU" dirty="0">
              <a:solidFill>
                <a:prstClr val="black"/>
              </a:solidFill>
            </a:endParaRPr>
          </a:p>
        </p:txBody>
      </p:sp>
    </p:spTree>
    <p:extLst>
      <p:ext uri="{BB962C8B-B14F-4D97-AF65-F5344CB8AC3E}">
        <p14:creationId xmlns:p14="http://schemas.microsoft.com/office/powerpoint/2010/main" val="24250257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Только заголовок">
    <p:spTree>
      <p:nvGrpSpPr>
        <p:cNvPr id="1" name=""/>
        <p:cNvGrpSpPr/>
        <p:nvPr/>
      </p:nvGrpSpPr>
      <p:grpSpPr>
        <a:xfrm>
          <a:off x="0" y="0"/>
          <a:ext cx="0" cy="0"/>
          <a:chOff x="0" y="0"/>
          <a:chExt cx="0" cy="0"/>
        </a:xfrm>
      </p:grpSpPr>
      <p:pic>
        <p:nvPicPr>
          <p:cNvPr id="6146" name="Picture 2" descr="F:\nissan\омнибус\2016\01 МС\шаблони\просто фон.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 y="13826"/>
            <a:ext cx="10080624" cy="725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5790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7_Только заголовок">
    <p:spTree>
      <p:nvGrpSpPr>
        <p:cNvPr id="1" name=""/>
        <p:cNvGrpSpPr/>
        <p:nvPr/>
      </p:nvGrpSpPr>
      <p:grpSpPr>
        <a:xfrm>
          <a:off x="0" y="0"/>
          <a:ext cx="0" cy="0"/>
          <a:chOff x="0" y="0"/>
          <a:chExt cx="0" cy="0"/>
        </a:xfrm>
      </p:grpSpPr>
      <p:pic>
        <p:nvPicPr>
          <p:cNvPr id="5" name="Picture 2" descr="C:\Users\Igor\Desktop\Милим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439866" y="-1439861"/>
            <a:ext cx="7200900" cy="100806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Igor\Desktop\лого прозоре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13728" y="330421"/>
            <a:ext cx="691200" cy="690764"/>
          </a:xfrm>
          <a:prstGeom prst="rect">
            <a:avLst/>
          </a:prstGeom>
          <a:noFill/>
          <a:extLst>
            <a:ext uri="{909E8E84-426E-40DD-AFC4-6F175D3DCCD1}">
              <a14:hiddenFill xmlns:a14="http://schemas.microsoft.com/office/drawing/2010/main">
                <a:solidFill>
                  <a:srgbClr val="FFFFFF"/>
                </a:solidFill>
              </a14:hiddenFill>
            </a:ext>
          </a:extLst>
        </p:spPr>
      </p:pic>
      <p:sp>
        <p:nvSpPr>
          <p:cNvPr id="9" name="Нижний колонтитул 3"/>
          <p:cNvSpPr>
            <a:spLocks noGrp="1"/>
          </p:cNvSpPr>
          <p:nvPr>
            <p:ph type="ftr" sz="quarter" idx="11"/>
          </p:nvPr>
        </p:nvSpPr>
        <p:spPr>
          <a:xfrm>
            <a:off x="935856" y="6912818"/>
            <a:ext cx="6912768" cy="288082"/>
          </a:xfrm>
          <a:prstGeom prst="rect">
            <a:avLst/>
          </a:prstGeom>
        </p:spPr>
        <p:txBody>
          <a:bodyPr/>
          <a:lstStyle>
            <a:lvl1pPr>
              <a:defRPr sz="1300">
                <a:effectLst/>
                <a:latin typeface="Arial Narrow" pitchFamily="34" charset="0"/>
              </a:defRPr>
            </a:lvl1pPr>
          </a:lstStyle>
          <a:p>
            <a:r>
              <a:rPr lang="ru-RU" smtClean="0">
                <a:solidFill>
                  <a:prstClr val="black"/>
                </a:solidFill>
                <a:cs typeface="Arial" charset="0"/>
              </a:rPr>
              <a:t>група РЕЙТИНГ | Електоральні настрої: 125 округ  | червень  2019</a:t>
            </a:r>
            <a:endParaRPr lang="uk-UA" dirty="0">
              <a:solidFill>
                <a:prstClr val="black"/>
              </a:solidFill>
            </a:endParaRPr>
          </a:p>
        </p:txBody>
      </p:sp>
      <p:sp>
        <p:nvSpPr>
          <p:cNvPr id="10" name="Номер слайда 4"/>
          <p:cNvSpPr>
            <a:spLocks noGrp="1"/>
          </p:cNvSpPr>
          <p:nvPr>
            <p:ph type="sldNum" sz="quarter" idx="12"/>
          </p:nvPr>
        </p:nvSpPr>
        <p:spPr>
          <a:xfrm>
            <a:off x="9432800" y="6984826"/>
            <a:ext cx="494480" cy="216024"/>
          </a:xfrm>
          <a:prstGeom prst="rect">
            <a:avLst/>
          </a:prstGeom>
        </p:spPr>
        <p:txBody>
          <a:bodyPr vert="horz" lIns="98699" tIns="49349" rIns="98699" bIns="49349" rtlCol="0" anchor="ctr"/>
          <a:lstStyle>
            <a:lvl1pPr>
              <a:defRPr lang="uk-UA" smtClean="0">
                <a:solidFill>
                  <a:schemeClr val="tx1"/>
                </a:solidFill>
                <a:effectLst/>
                <a:latin typeface="Arial Narrow" pitchFamily="34" charset="0"/>
                <a:cs typeface="Arial" charset="0"/>
              </a:defRPr>
            </a:lvl1pPr>
          </a:lstStyle>
          <a:p>
            <a:pPr algn="ctr"/>
            <a:fld id="{A5A59E15-60B0-425D-863E-520DBEEE065D}" type="slidenum">
              <a:rPr lang="ru-RU" smtClean="0"/>
              <a:pPr algn="ctr"/>
              <a:t>‹#›</a:t>
            </a:fld>
            <a:endParaRPr lang="ru-RU" dirty="0"/>
          </a:p>
        </p:txBody>
      </p:sp>
    </p:spTree>
    <p:extLst>
      <p:ext uri="{BB962C8B-B14F-4D97-AF65-F5344CB8AC3E}">
        <p14:creationId xmlns:p14="http://schemas.microsoft.com/office/powerpoint/2010/main" val="31235552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Заголовок и объект">
    <p:spTree>
      <p:nvGrpSpPr>
        <p:cNvPr id="1" name=""/>
        <p:cNvGrpSpPr/>
        <p:nvPr/>
      </p:nvGrpSpPr>
      <p:grpSpPr>
        <a:xfrm>
          <a:off x="0" y="0"/>
          <a:ext cx="0" cy="0"/>
          <a:chOff x="0" y="0"/>
          <a:chExt cx="0" cy="0"/>
        </a:xfrm>
      </p:grpSpPr>
      <p:pic>
        <p:nvPicPr>
          <p:cNvPr id="2" name="Picture 2" descr="C:\Users\Igor\Desktop\Милим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439866" y="-1439861"/>
            <a:ext cx="7200900" cy="10080623"/>
          </a:xfrm>
          <a:prstGeom prst="rect">
            <a:avLst/>
          </a:prstGeom>
          <a:noFill/>
          <a:extLst>
            <a:ext uri="{909E8E84-426E-40DD-AFC4-6F175D3DCCD1}">
              <a14:hiddenFill xmlns:a14="http://schemas.microsoft.com/office/drawing/2010/main">
                <a:solidFill>
                  <a:srgbClr val="FFFFFF"/>
                </a:solidFill>
              </a14:hiddenFill>
            </a:ext>
          </a:extLst>
        </p:spPr>
      </p:pic>
      <p:sp>
        <p:nvSpPr>
          <p:cNvPr id="3" name="Нижний колонтитул 3"/>
          <p:cNvSpPr>
            <a:spLocks noGrp="1"/>
          </p:cNvSpPr>
          <p:nvPr>
            <p:ph type="ftr" sz="quarter" idx="11"/>
          </p:nvPr>
        </p:nvSpPr>
        <p:spPr>
          <a:xfrm>
            <a:off x="935856" y="6912818"/>
            <a:ext cx="7128792" cy="288082"/>
          </a:xfrm>
          <a:prstGeom prst="rect">
            <a:avLst/>
          </a:prstGeom>
        </p:spPr>
        <p:txBody>
          <a:bodyPr/>
          <a:lstStyle>
            <a:lvl1pPr>
              <a:defRPr sz="1300">
                <a:effectLst/>
                <a:latin typeface="Arial Narrow" pitchFamily="34" charset="0"/>
              </a:defRPr>
            </a:lvl1pPr>
          </a:lstStyle>
          <a:p>
            <a:r>
              <a:rPr lang="ru-RU" smtClean="0">
                <a:solidFill>
                  <a:prstClr val="black"/>
                </a:solidFill>
                <a:cs typeface="Arial" charset="0"/>
              </a:rPr>
              <a:t>група РЕЙТИНГ | Електоральні настрої: 125 округ  | червень  2019</a:t>
            </a:r>
            <a:endParaRPr lang="uk-UA" dirty="0">
              <a:solidFill>
                <a:prstClr val="black"/>
              </a:solidFill>
            </a:endParaRPr>
          </a:p>
        </p:txBody>
      </p:sp>
      <p:pic>
        <p:nvPicPr>
          <p:cNvPr id="5" name="Picture 6" descr="C:\Users\Igor\Desktop\лого прозоре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13728" y="330421"/>
            <a:ext cx="691200" cy="690764"/>
          </a:xfrm>
          <a:prstGeom prst="rect">
            <a:avLst/>
          </a:prstGeom>
          <a:noFill/>
          <a:extLst>
            <a:ext uri="{909E8E84-426E-40DD-AFC4-6F175D3DCCD1}">
              <a14:hiddenFill xmlns:a14="http://schemas.microsoft.com/office/drawing/2010/main">
                <a:solidFill>
                  <a:srgbClr val="FFFFFF"/>
                </a:solidFill>
              </a14:hiddenFill>
            </a:ext>
          </a:extLst>
        </p:spPr>
      </p:pic>
      <p:sp>
        <p:nvSpPr>
          <p:cNvPr id="6" name="Номер слайда 4"/>
          <p:cNvSpPr>
            <a:spLocks noGrp="1"/>
          </p:cNvSpPr>
          <p:nvPr>
            <p:ph type="sldNum" sz="quarter" idx="12"/>
          </p:nvPr>
        </p:nvSpPr>
        <p:spPr>
          <a:xfrm>
            <a:off x="9432800" y="6984826"/>
            <a:ext cx="494480" cy="216024"/>
          </a:xfrm>
          <a:prstGeom prst="rect">
            <a:avLst/>
          </a:prstGeom>
        </p:spPr>
        <p:txBody>
          <a:bodyPr vert="horz" lIns="98699" tIns="49349" rIns="98699" bIns="49349" rtlCol="0" anchor="ctr"/>
          <a:lstStyle>
            <a:lvl1pPr>
              <a:defRPr lang="uk-UA" smtClean="0">
                <a:effectLst/>
                <a:latin typeface="Arial Narrow" pitchFamily="34" charset="0"/>
                <a:cs typeface="Arial" charset="0"/>
              </a:defRPr>
            </a:lvl1pPr>
          </a:lstStyle>
          <a:p>
            <a:pPr algn="ctr"/>
            <a:fld id="{A5A59E15-60B0-425D-863E-520DBEEE065D}" type="slidenum">
              <a:rPr lang="ru-RU">
                <a:solidFill>
                  <a:prstClr val="black"/>
                </a:solidFill>
              </a:rPr>
              <a:pPr algn="ctr"/>
              <a:t>‹#›</a:t>
            </a:fld>
            <a:endParaRPr lang="ru-RU" dirty="0">
              <a:solidFill>
                <a:prstClr val="black"/>
              </a:solidFill>
            </a:endParaRPr>
          </a:p>
        </p:txBody>
      </p:sp>
    </p:spTree>
    <p:extLst>
      <p:ext uri="{BB962C8B-B14F-4D97-AF65-F5344CB8AC3E}">
        <p14:creationId xmlns:p14="http://schemas.microsoft.com/office/powerpoint/2010/main" val="10697432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Нижний колонтитул 3"/>
          <p:cNvSpPr>
            <a:spLocks noGrp="1"/>
          </p:cNvSpPr>
          <p:nvPr>
            <p:ph type="ftr" sz="quarter" idx="3"/>
          </p:nvPr>
        </p:nvSpPr>
        <p:spPr>
          <a:xfrm>
            <a:off x="935856" y="6912818"/>
            <a:ext cx="6225966" cy="288082"/>
          </a:xfrm>
          <a:prstGeom prst="rect">
            <a:avLst/>
          </a:prstGeom>
        </p:spPr>
        <p:txBody>
          <a:bodyPr lIns="91396" tIns="45698" rIns="91396" bIns="45698"/>
          <a:lstStyle>
            <a:lvl1pPr>
              <a:defRPr sz="1300">
                <a:effectLst/>
                <a:latin typeface="Arial Narrow" pitchFamily="34" charset="0"/>
              </a:defRPr>
            </a:lvl1pPr>
          </a:lstStyle>
          <a:p>
            <a:pPr defTabSz="986985"/>
            <a:r>
              <a:rPr lang="ru-RU" smtClean="0">
                <a:solidFill>
                  <a:prstClr val="black"/>
                </a:solidFill>
                <a:cs typeface="Arial" charset="0"/>
              </a:rPr>
              <a:t>група РЕЙТИНГ | Електоральні настрої: 125 округ  | червень  2019</a:t>
            </a:r>
            <a:endParaRPr lang="uk-UA" dirty="0">
              <a:solidFill>
                <a:prstClr val="black"/>
              </a:solidFill>
            </a:endParaRPr>
          </a:p>
        </p:txBody>
      </p:sp>
      <p:sp>
        <p:nvSpPr>
          <p:cNvPr id="9" name="Номер слайда 4"/>
          <p:cNvSpPr>
            <a:spLocks noGrp="1"/>
          </p:cNvSpPr>
          <p:nvPr>
            <p:ph type="sldNum" sz="quarter" idx="4"/>
          </p:nvPr>
        </p:nvSpPr>
        <p:spPr>
          <a:xfrm>
            <a:off x="9432800" y="6984826"/>
            <a:ext cx="494480" cy="216024"/>
          </a:xfrm>
          <a:prstGeom prst="rect">
            <a:avLst/>
          </a:prstGeom>
        </p:spPr>
        <p:txBody>
          <a:bodyPr vert="horz" lIns="98699" tIns="49349" rIns="98699" bIns="49349" rtlCol="0" anchor="ctr"/>
          <a:lstStyle>
            <a:lvl1pPr>
              <a:defRPr lang="uk-UA" sz="1400" smtClean="0">
                <a:effectLst/>
                <a:latin typeface="Arial Narrow" pitchFamily="34" charset="0"/>
                <a:cs typeface="Arial" charset="0"/>
              </a:defRPr>
            </a:lvl1pPr>
          </a:lstStyle>
          <a:p>
            <a:pPr algn="ctr" defTabSz="986985"/>
            <a:fld id="{A5A59E15-60B0-425D-863E-520DBEEE065D}" type="slidenum">
              <a:rPr lang="ru-RU" smtClean="0">
                <a:solidFill>
                  <a:prstClr val="black"/>
                </a:solidFill>
              </a:rPr>
              <a:pPr algn="ctr" defTabSz="986985"/>
              <a:t>‹#›</a:t>
            </a:fld>
            <a:endParaRPr lang="ru-RU" dirty="0">
              <a:solidFill>
                <a:prstClr val="black"/>
              </a:solidFill>
            </a:endParaRPr>
          </a:p>
        </p:txBody>
      </p:sp>
    </p:spTree>
    <p:extLst>
      <p:ext uri="{BB962C8B-B14F-4D97-AF65-F5344CB8AC3E}">
        <p14:creationId xmlns:p14="http://schemas.microsoft.com/office/powerpoint/2010/main" val="929889704"/>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1" r:id="rId3"/>
    <p:sldLayoutId id="2147483673" r:id="rId4"/>
    <p:sldLayoutId id="2147483661" r:id="rId5"/>
    <p:sldLayoutId id="2147483675" r:id="rId6"/>
    <p:sldLayoutId id="2147483676" r:id="rId7"/>
    <p:sldLayoutId id="2147483677" r:id="rId8"/>
  </p:sldLayoutIdLst>
  <p:timing>
    <p:tnLst>
      <p:par>
        <p:cTn id="1" dur="indefinite" restart="never" nodeType="tmRoot"/>
      </p:par>
    </p:tnLst>
  </p:timing>
  <p:hf hdr="0" dt="0"/>
  <p:txStyles>
    <p:titleStyle>
      <a:lvl1pPr algn="ctr" defTabSz="986985" rtl="0" eaLnBrk="1" latinLnBrk="0" hangingPunct="1">
        <a:spcBef>
          <a:spcPct val="0"/>
        </a:spcBef>
        <a:buNone/>
        <a:defRPr sz="4800" kern="1200">
          <a:solidFill>
            <a:schemeClr val="tx1"/>
          </a:solidFill>
          <a:latin typeface="+mj-lt"/>
          <a:ea typeface="+mj-ea"/>
          <a:cs typeface="+mj-cs"/>
        </a:defRPr>
      </a:lvl1pPr>
    </p:titleStyle>
    <p:bodyStyle>
      <a:lvl1pPr marL="370120" indent="-370120" algn="l" defTabSz="98698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1925" indent="-308432" algn="l" defTabSz="986985"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3731" indent="-246747" algn="l" defTabSz="98698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27222" indent="-246747" algn="l" defTabSz="98698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20715" indent="-246747" algn="l" defTabSz="98698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14207" indent="-246747" algn="l" defTabSz="98698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07699" indent="-246747" algn="l" defTabSz="98698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01192" indent="-246747" algn="l" defTabSz="98698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94684" indent="-246747" algn="l" defTabSz="98698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uk-UA"/>
      </a:defPPr>
      <a:lvl1pPr marL="0" algn="l" defTabSz="986985" rtl="0" eaLnBrk="1" latinLnBrk="0" hangingPunct="1">
        <a:defRPr sz="1900" kern="1200">
          <a:solidFill>
            <a:schemeClr val="tx1"/>
          </a:solidFill>
          <a:latin typeface="+mn-lt"/>
          <a:ea typeface="+mn-ea"/>
          <a:cs typeface="+mn-cs"/>
        </a:defRPr>
      </a:lvl1pPr>
      <a:lvl2pPr marL="493492" algn="l" defTabSz="986985" rtl="0" eaLnBrk="1" latinLnBrk="0" hangingPunct="1">
        <a:defRPr sz="1900" kern="1200">
          <a:solidFill>
            <a:schemeClr val="tx1"/>
          </a:solidFill>
          <a:latin typeface="+mn-lt"/>
          <a:ea typeface="+mn-ea"/>
          <a:cs typeface="+mn-cs"/>
        </a:defRPr>
      </a:lvl2pPr>
      <a:lvl3pPr marL="986985" algn="l" defTabSz="986985" rtl="0" eaLnBrk="1" latinLnBrk="0" hangingPunct="1">
        <a:defRPr sz="1900" kern="1200">
          <a:solidFill>
            <a:schemeClr val="tx1"/>
          </a:solidFill>
          <a:latin typeface="+mn-lt"/>
          <a:ea typeface="+mn-ea"/>
          <a:cs typeface="+mn-cs"/>
        </a:defRPr>
      </a:lvl3pPr>
      <a:lvl4pPr marL="1480476" algn="l" defTabSz="986985" rtl="0" eaLnBrk="1" latinLnBrk="0" hangingPunct="1">
        <a:defRPr sz="1900" kern="1200">
          <a:solidFill>
            <a:schemeClr val="tx1"/>
          </a:solidFill>
          <a:latin typeface="+mn-lt"/>
          <a:ea typeface="+mn-ea"/>
          <a:cs typeface="+mn-cs"/>
        </a:defRPr>
      </a:lvl4pPr>
      <a:lvl5pPr marL="1973968" algn="l" defTabSz="986985" rtl="0" eaLnBrk="1" latinLnBrk="0" hangingPunct="1">
        <a:defRPr sz="1900" kern="1200">
          <a:solidFill>
            <a:schemeClr val="tx1"/>
          </a:solidFill>
          <a:latin typeface="+mn-lt"/>
          <a:ea typeface="+mn-ea"/>
          <a:cs typeface="+mn-cs"/>
        </a:defRPr>
      </a:lvl5pPr>
      <a:lvl6pPr marL="2467459" algn="l" defTabSz="986985" rtl="0" eaLnBrk="1" latinLnBrk="0" hangingPunct="1">
        <a:defRPr sz="1900" kern="1200">
          <a:solidFill>
            <a:schemeClr val="tx1"/>
          </a:solidFill>
          <a:latin typeface="+mn-lt"/>
          <a:ea typeface="+mn-ea"/>
          <a:cs typeface="+mn-cs"/>
        </a:defRPr>
      </a:lvl6pPr>
      <a:lvl7pPr marL="2960952" algn="l" defTabSz="986985" rtl="0" eaLnBrk="1" latinLnBrk="0" hangingPunct="1">
        <a:defRPr sz="1900" kern="1200">
          <a:solidFill>
            <a:schemeClr val="tx1"/>
          </a:solidFill>
          <a:latin typeface="+mn-lt"/>
          <a:ea typeface="+mn-ea"/>
          <a:cs typeface="+mn-cs"/>
        </a:defRPr>
      </a:lvl7pPr>
      <a:lvl8pPr marL="3454445" algn="l" defTabSz="986985" rtl="0" eaLnBrk="1" latinLnBrk="0" hangingPunct="1">
        <a:defRPr sz="1900" kern="1200">
          <a:solidFill>
            <a:schemeClr val="tx1"/>
          </a:solidFill>
          <a:latin typeface="+mn-lt"/>
          <a:ea typeface="+mn-ea"/>
          <a:cs typeface="+mn-cs"/>
        </a:defRPr>
      </a:lvl8pPr>
      <a:lvl9pPr marL="3947938" algn="l" defTabSz="98698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ratinggroup.com.ua" TargetMode="External"/><Relationship Id="rId7" Type="http://schemas.openxmlformats.org/officeDocument/2006/relationships/image" Target="../media/image8.png"/><Relationship Id="rId2" Type="http://schemas.openxmlformats.org/officeDocument/2006/relationships/hyperlink" Target="http://ratinggroup.ua/" TargetMode="Externa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7584791" y="5976718"/>
            <a:ext cx="2064038" cy="415444"/>
          </a:xfrm>
          <a:prstGeom prst="rect">
            <a:avLst/>
          </a:prstGeom>
        </p:spPr>
        <p:txBody>
          <a:bodyPr wrap="square" lIns="91385" tIns="45693" rIns="91385" bIns="45693">
            <a:spAutoFit/>
          </a:bodyPr>
          <a:lstStyle/>
          <a:p>
            <a:pPr algn="ctr" defTabSz="986866">
              <a:defRPr/>
            </a:pPr>
            <a:r>
              <a:rPr lang="uk-UA" sz="2100" dirty="0" smtClean="0">
                <a:solidFill>
                  <a:prstClr val="black"/>
                </a:solidFill>
                <a:latin typeface="Impact" pitchFamily="34" charset="0"/>
              </a:rPr>
              <a:t>Червень 201</a:t>
            </a:r>
            <a:r>
              <a:rPr lang="en-US" sz="2100" dirty="0" smtClean="0">
                <a:solidFill>
                  <a:prstClr val="black"/>
                </a:solidFill>
                <a:latin typeface="Impact" pitchFamily="34" charset="0"/>
              </a:rPr>
              <a:t>9</a:t>
            </a:r>
            <a:r>
              <a:rPr lang="uk-UA" sz="2100" dirty="0" smtClean="0">
                <a:solidFill>
                  <a:prstClr val="black"/>
                </a:solidFill>
                <a:latin typeface="Impact" pitchFamily="34" charset="0"/>
              </a:rPr>
              <a:t> </a:t>
            </a:r>
            <a:endParaRPr lang="uk-UA" sz="2100" dirty="0">
              <a:solidFill>
                <a:prstClr val="black"/>
              </a:solidFill>
              <a:latin typeface="Impact" pitchFamily="34" charset="0"/>
            </a:endParaRPr>
          </a:p>
        </p:txBody>
      </p:sp>
      <p:sp>
        <p:nvSpPr>
          <p:cNvPr id="4" name="Rectangle 2"/>
          <p:cNvSpPr txBox="1">
            <a:spLocks noChangeArrowheads="1"/>
          </p:cNvSpPr>
          <p:nvPr/>
        </p:nvSpPr>
        <p:spPr bwMode="auto">
          <a:xfrm>
            <a:off x="431799" y="3600450"/>
            <a:ext cx="9102563" cy="1512168"/>
          </a:xfrm>
          <a:prstGeom prst="rect">
            <a:avLst/>
          </a:prstGeom>
          <a:noFill/>
          <a:ln w="9525">
            <a:noFill/>
            <a:miter lim="800000"/>
            <a:headEnd/>
            <a:tailEnd/>
          </a:ln>
          <a:effectLst>
            <a:outerShdw blurRad="50800" dist="50800" dir="5400000" algn="ctr" rotWithShape="0">
              <a:schemeClr val="bg1"/>
            </a:outerShdw>
          </a:effectLst>
        </p:spPr>
        <p:txBody>
          <a:bodyPr lIns="98560" tIns="49281" rIns="98560" bIns="49281" anchor="ctr"/>
          <a:lstStyle/>
          <a:p>
            <a:pPr defTabSz="986866">
              <a:defRPr/>
            </a:pPr>
            <a:r>
              <a:rPr lang="uk-UA" sz="4000" dirty="0">
                <a:solidFill>
                  <a:prstClr val="black"/>
                </a:solidFill>
                <a:effectLst>
                  <a:outerShdw blurRad="38100" dist="38100" dir="2700000" algn="tl">
                    <a:srgbClr val="000000">
                      <a:alpha val="43137"/>
                    </a:srgbClr>
                  </a:outerShdw>
                </a:effectLst>
                <a:latin typeface="Impact" pitchFamily="34" charset="0"/>
                <a:cs typeface="Arial" charset="0"/>
              </a:rPr>
              <a:t>Електоральні </a:t>
            </a:r>
            <a:r>
              <a:rPr lang="uk-UA" sz="4000" dirty="0" smtClean="0">
                <a:solidFill>
                  <a:prstClr val="black"/>
                </a:solidFill>
                <a:effectLst>
                  <a:outerShdw blurRad="38100" dist="38100" dir="2700000" algn="tl">
                    <a:srgbClr val="000000">
                      <a:alpha val="43137"/>
                    </a:srgbClr>
                  </a:outerShdw>
                </a:effectLst>
                <a:latin typeface="Impact" pitchFamily="34" charset="0"/>
                <a:cs typeface="Arial" charset="0"/>
              </a:rPr>
              <a:t>настрої: округ </a:t>
            </a:r>
            <a:r>
              <a:rPr lang="ru-RU" sz="4000" dirty="0" smtClean="0">
                <a:solidFill>
                  <a:prstClr val="black"/>
                </a:solidFill>
                <a:effectLst>
                  <a:outerShdw blurRad="38100" dist="38100" dir="2700000" algn="tl">
                    <a:srgbClr val="000000">
                      <a:alpha val="43137"/>
                    </a:srgbClr>
                  </a:outerShdw>
                </a:effectLst>
                <a:latin typeface="Impact" pitchFamily="34" charset="0"/>
                <a:cs typeface="Arial" charset="0"/>
              </a:rPr>
              <a:t>125</a:t>
            </a:r>
            <a:endParaRPr lang="uk-UA" sz="4000" dirty="0">
              <a:solidFill>
                <a:prstClr val="black"/>
              </a:solidFill>
              <a:effectLst>
                <a:outerShdw blurRad="38100" dist="38100" dir="2700000" algn="tl">
                  <a:srgbClr val="000000">
                    <a:alpha val="43137"/>
                  </a:srgbClr>
                </a:outerShdw>
              </a:effectLst>
              <a:latin typeface="Impact" pitchFamily="34" charset="0"/>
              <a:cs typeface="Arial" charset="0"/>
            </a:endParaRPr>
          </a:p>
        </p:txBody>
      </p:sp>
    </p:spTree>
    <p:extLst>
      <p:ext uri="{BB962C8B-B14F-4D97-AF65-F5344CB8AC3E}">
        <p14:creationId xmlns:p14="http://schemas.microsoft.com/office/powerpoint/2010/main" val="144026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solidFill>
                  <a:prstClr val="black"/>
                </a:solidFill>
                <a:cs typeface="Arial" charset="0"/>
              </a:rPr>
              <a:t>група РЕЙТИНГ | Електоральні настрої: 125 округ  | червень  2019</a:t>
            </a:r>
            <a:endParaRPr lang="uk-UA" dirty="0">
              <a:solidFill>
                <a:prstClr val="black"/>
              </a:solidFill>
            </a:endParaRPr>
          </a:p>
        </p:txBody>
      </p:sp>
      <p:sp>
        <p:nvSpPr>
          <p:cNvPr id="3" name="Номер слайда 2"/>
          <p:cNvSpPr>
            <a:spLocks noGrp="1"/>
          </p:cNvSpPr>
          <p:nvPr>
            <p:ph type="sldNum" sz="quarter" idx="12"/>
          </p:nvPr>
        </p:nvSpPr>
        <p:spPr/>
        <p:txBody>
          <a:bodyPr/>
          <a:lstStyle/>
          <a:p>
            <a:pPr algn="ctr"/>
            <a:fld id="{A5A59E15-60B0-425D-863E-520DBEEE065D}" type="slidenum">
              <a:rPr lang="ru-RU" smtClean="0">
                <a:solidFill>
                  <a:prstClr val="black"/>
                </a:solidFill>
              </a:rPr>
              <a:pPr algn="ctr"/>
              <a:t>10</a:t>
            </a:fld>
            <a:endParaRPr lang="ru-RU" dirty="0">
              <a:solidFill>
                <a:prstClr val="black"/>
              </a:solidFill>
            </a:endParaRPr>
          </a:p>
        </p:txBody>
      </p:sp>
      <p:graphicFrame>
        <p:nvGraphicFramePr>
          <p:cNvPr id="7" name="Содержимое 3"/>
          <p:cNvGraphicFramePr>
            <a:graphicFrameLocks/>
          </p:cNvGraphicFramePr>
          <p:nvPr>
            <p:extLst>
              <p:ext uri="{D42A27DB-BD31-4B8C-83A1-F6EECF244321}">
                <p14:modId xmlns:p14="http://schemas.microsoft.com/office/powerpoint/2010/main" val="957535254"/>
              </p:ext>
            </p:extLst>
          </p:nvPr>
        </p:nvGraphicFramePr>
        <p:xfrm>
          <a:off x="-1" y="1287285"/>
          <a:ext cx="10080625" cy="5626278"/>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4034035" y="979508"/>
            <a:ext cx="5038725" cy="276999"/>
          </a:xfrm>
          <a:prstGeom prst="rect">
            <a:avLst/>
          </a:prstGeom>
        </p:spPr>
        <p:txBody>
          <a:bodyPr>
            <a:spAutoFit/>
          </a:bodyPr>
          <a:lstStyle/>
          <a:p>
            <a:pPr algn="r" fontAlgn="b">
              <a:defRPr/>
            </a:pPr>
            <a:r>
              <a:rPr lang="uk-UA" sz="1200" i="1" dirty="0">
                <a:latin typeface="Arial Narrow" panose="020B0606020202030204" pitchFamily="34" charset="0"/>
              </a:rPr>
              <a:t>НЕ БІЛЬШЕ ТРЬОХ ВІДПОВІДЕЙ</a:t>
            </a:r>
            <a:endParaRPr lang="ru-RU" sz="1200" i="1" dirty="0">
              <a:latin typeface="Arial Narrow" panose="020B0606020202030204" pitchFamily="34" charset="0"/>
            </a:endParaRPr>
          </a:p>
        </p:txBody>
      </p:sp>
      <p:sp>
        <p:nvSpPr>
          <p:cNvPr id="9" name="Rectangle 4"/>
          <p:cNvSpPr txBox="1">
            <a:spLocks noChangeArrowheads="1"/>
          </p:cNvSpPr>
          <p:nvPr/>
        </p:nvSpPr>
        <p:spPr>
          <a:xfrm>
            <a:off x="287785" y="422119"/>
            <a:ext cx="8792392" cy="432048"/>
          </a:xfrm>
          <a:prstGeom prst="rect">
            <a:avLst/>
          </a:prstGeom>
        </p:spPr>
        <p:txBody>
          <a:bodyPr lIns="98710" tIns="49355" rIns="98710" bIns="49355" anchor="ctr">
            <a:noAutofit/>
          </a:bodyPr>
          <a:lstStyle>
            <a:defPPr>
              <a:defRPr lang="uk-UA"/>
            </a:defPPr>
            <a:lvl1pPr>
              <a:defRPr sz="1800" b="1">
                <a:latin typeface="Arial Narrow" pitchFamily="34" charset="0"/>
                <a:cs typeface="Arial" pitchFamily="34" charset="0"/>
              </a:defRPr>
            </a:lvl1pPr>
          </a:lstStyle>
          <a:p>
            <a:r>
              <a:rPr lang="ru-RU" dirty="0" err="1"/>
              <a:t>Яких</a:t>
            </a:r>
            <a:r>
              <a:rPr lang="ru-RU" dirty="0"/>
              <a:t> </a:t>
            </a:r>
            <a:r>
              <a:rPr lang="ru-RU" dirty="0" err="1"/>
              <a:t>першочергових</a:t>
            </a:r>
            <a:r>
              <a:rPr lang="ru-RU" dirty="0"/>
              <a:t> </a:t>
            </a:r>
            <a:r>
              <a:rPr lang="ru-RU" dirty="0" err="1"/>
              <a:t>дій</a:t>
            </a:r>
            <a:r>
              <a:rPr lang="ru-RU" dirty="0"/>
              <a:t> Ви </a:t>
            </a:r>
            <a:r>
              <a:rPr lang="ru-RU" dirty="0" err="1"/>
              <a:t>очікуєте</a:t>
            </a:r>
            <a:r>
              <a:rPr lang="ru-RU" dirty="0"/>
              <a:t> </a:t>
            </a:r>
            <a:r>
              <a:rPr lang="ru-RU" dirty="0" err="1"/>
              <a:t>від</a:t>
            </a:r>
            <a:r>
              <a:rPr lang="ru-RU" dirty="0"/>
              <a:t> </a:t>
            </a:r>
            <a:r>
              <a:rPr lang="ru-RU" dirty="0" smtClean="0"/>
              <a:t>Президента </a:t>
            </a:r>
            <a:r>
              <a:rPr lang="ru-RU" dirty="0" err="1" smtClean="0"/>
              <a:t>В.Зеленського</a:t>
            </a:r>
            <a:r>
              <a:rPr lang="uk-UA" dirty="0" smtClean="0"/>
              <a:t>? </a:t>
            </a:r>
            <a:endParaRPr lang="ru-RU" dirty="0"/>
          </a:p>
        </p:txBody>
      </p:sp>
    </p:spTree>
    <p:extLst>
      <p:ext uri="{BB962C8B-B14F-4D97-AF65-F5344CB8AC3E}">
        <p14:creationId xmlns:p14="http://schemas.microsoft.com/office/powerpoint/2010/main" val="1977686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cs typeface="Arial" charset="0"/>
              </a:rPr>
              <a:t>група РЕЙТИНГ | Електоральні настрої: 125 округ  | червень  2019</a:t>
            </a:r>
            <a:endParaRPr lang="uk-UA" dirty="0"/>
          </a:p>
        </p:txBody>
      </p:sp>
      <p:sp>
        <p:nvSpPr>
          <p:cNvPr id="3" name="Номер слайда 2"/>
          <p:cNvSpPr>
            <a:spLocks noGrp="1"/>
          </p:cNvSpPr>
          <p:nvPr>
            <p:ph type="sldNum" sz="quarter" idx="12"/>
          </p:nvPr>
        </p:nvSpPr>
        <p:spPr/>
        <p:txBody>
          <a:bodyPr/>
          <a:lstStyle/>
          <a:p>
            <a:fld id="{A5A59E15-60B0-425D-863E-520DBEEE065D}" type="slidenum">
              <a:rPr lang="uk-UA" smtClean="0"/>
              <a:pPr/>
              <a:t>11</a:t>
            </a:fld>
            <a:endParaRPr lang="uk-UA" dirty="0"/>
          </a:p>
        </p:txBody>
      </p:sp>
      <p:graphicFrame>
        <p:nvGraphicFramePr>
          <p:cNvPr id="8" name="Таблица 7"/>
          <p:cNvGraphicFramePr>
            <a:graphicFrameLocks noGrp="1"/>
          </p:cNvGraphicFramePr>
          <p:nvPr>
            <p:extLst>
              <p:ext uri="{D42A27DB-BD31-4B8C-83A1-F6EECF244321}">
                <p14:modId xmlns:p14="http://schemas.microsoft.com/office/powerpoint/2010/main" val="861774795"/>
              </p:ext>
            </p:extLst>
          </p:nvPr>
        </p:nvGraphicFramePr>
        <p:xfrm>
          <a:off x="287782" y="1296209"/>
          <a:ext cx="9505059" cy="5544326"/>
        </p:xfrm>
        <a:graphic>
          <a:graphicData uri="http://schemas.openxmlformats.org/drawingml/2006/table">
            <a:tbl>
              <a:tblPr>
                <a:tableStyleId>{5C22544A-7EE6-4342-B048-85BDC9FD1C3A}</a:tableStyleId>
              </a:tblPr>
              <a:tblGrid>
                <a:gridCol w="3561376"/>
                <a:gridCol w="974416"/>
                <a:gridCol w="974416"/>
                <a:gridCol w="974416"/>
                <a:gridCol w="97188"/>
                <a:gridCol w="822823"/>
                <a:gridCol w="962693"/>
                <a:gridCol w="1137731"/>
              </a:tblGrid>
              <a:tr h="686175">
                <a:tc>
                  <a:txBody>
                    <a:bodyPr/>
                    <a:lstStyle/>
                    <a:p>
                      <a:pPr algn="ctr" fontAlgn="b"/>
                      <a:r>
                        <a:rPr lang="uk-UA" sz="1600" b="1" i="1" u="none" strike="noStrike" dirty="0" smtClean="0">
                          <a:solidFill>
                            <a:schemeClr val="accent5"/>
                          </a:solidFill>
                          <a:effectLst/>
                          <a:latin typeface="Arial Narrow" pitchFamily="34" charset="0"/>
                        </a:rPr>
                        <a:t>ВІК, ДОХОДИ:</a:t>
                      </a:r>
                      <a:endParaRPr lang="uk-UA" sz="1600" b="1" i="1" u="none" strike="noStrike" dirty="0">
                        <a:solidFill>
                          <a:schemeClr val="accent5"/>
                        </a:solidFill>
                        <a:effectLst/>
                        <a:latin typeface="Arial Narrow" pitchFamily="34" charset="0"/>
                      </a:endParaRPr>
                    </a:p>
                  </a:txBody>
                  <a:tcPr marL="9525" marR="9525" marT="9525" marB="0" anchor="ctr">
                    <a:noFill/>
                  </a:tcPr>
                </a:tc>
                <a:tc>
                  <a:txBody>
                    <a:bodyPr/>
                    <a:lstStyle/>
                    <a:p>
                      <a:pPr marL="0" algn="ctr" defTabSz="986985" rtl="0" eaLnBrk="1" fontAlgn="b" latinLnBrk="0" hangingPunct="1"/>
                      <a:r>
                        <a:rPr lang="x-none" sz="1400" b="1" i="0" u="none" strike="noStrike" kern="1200" dirty="0">
                          <a:solidFill>
                            <a:schemeClr val="bg1"/>
                          </a:solidFill>
                          <a:effectLst/>
                          <a:latin typeface="Arial Narrow" pitchFamily="34" charset="0"/>
                          <a:ea typeface="+mn-ea"/>
                          <a:cs typeface="+mn-cs"/>
                        </a:rPr>
                        <a:t>18-35</a:t>
                      </a:r>
                    </a:p>
                  </a:txBody>
                  <a:tcPr marL="9525" marR="9525" marT="9525" marB="0" anchor="ctr">
                    <a:solidFill>
                      <a:schemeClr val="accent5"/>
                    </a:solidFill>
                  </a:tcPr>
                </a:tc>
                <a:tc>
                  <a:txBody>
                    <a:bodyPr/>
                    <a:lstStyle/>
                    <a:p>
                      <a:pPr marL="0" algn="ctr" defTabSz="986985" rtl="0" eaLnBrk="1" fontAlgn="b" latinLnBrk="0" hangingPunct="1"/>
                      <a:r>
                        <a:rPr lang="x-none" sz="1400" b="1" i="0" u="none" strike="noStrike" kern="1200" dirty="0">
                          <a:solidFill>
                            <a:schemeClr val="bg1"/>
                          </a:solidFill>
                          <a:effectLst/>
                          <a:latin typeface="Arial Narrow" pitchFamily="34" charset="0"/>
                          <a:ea typeface="+mn-ea"/>
                          <a:cs typeface="+mn-cs"/>
                        </a:rPr>
                        <a:t>36-50</a:t>
                      </a:r>
                    </a:p>
                  </a:txBody>
                  <a:tcPr marL="9525" marR="9525" marT="9525" marB="0" anchor="ctr">
                    <a:solidFill>
                      <a:schemeClr val="accent5"/>
                    </a:solidFill>
                  </a:tcPr>
                </a:tc>
                <a:tc>
                  <a:txBody>
                    <a:bodyPr/>
                    <a:lstStyle/>
                    <a:p>
                      <a:pPr marL="0" algn="ctr" defTabSz="986985" rtl="0" eaLnBrk="1" fontAlgn="b" latinLnBrk="0" hangingPunct="1"/>
                      <a:r>
                        <a:rPr lang="x-none" sz="1400" b="1" i="0" u="none" strike="noStrike" kern="1200" dirty="0">
                          <a:solidFill>
                            <a:schemeClr val="bg1"/>
                          </a:solidFill>
                          <a:effectLst/>
                          <a:latin typeface="Arial Narrow" pitchFamily="34" charset="0"/>
                          <a:ea typeface="+mn-ea"/>
                          <a:cs typeface="+mn-cs"/>
                        </a:rPr>
                        <a:t>51+</a:t>
                      </a:r>
                    </a:p>
                  </a:txBody>
                  <a:tcPr marL="9525" marR="9525" marT="9525" marB="0" anchor="ctr">
                    <a:solidFill>
                      <a:schemeClr val="accent5"/>
                    </a:solidFill>
                  </a:tcPr>
                </a:tc>
                <a:tc>
                  <a:txBody>
                    <a:bodyPr/>
                    <a:lstStyle/>
                    <a:p>
                      <a:pPr marL="0" algn="ctr" defTabSz="986985" rtl="0" eaLnBrk="1" fontAlgn="b" latinLnBrk="0" hangingPunct="1"/>
                      <a:endParaRPr lang="ru-RU" sz="1400" b="1" i="0" u="none" strike="noStrike" kern="1200" dirty="0">
                        <a:solidFill>
                          <a:schemeClr val="bg1"/>
                        </a:solidFill>
                        <a:effectLst/>
                        <a:latin typeface="Arial Narrow" pitchFamily="34" charset="0"/>
                        <a:ea typeface="+mn-ea"/>
                        <a:cs typeface="+mn-cs"/>
                      </a:endParaRPr>
                    </a:p>
                  </a:txBody>
                  <a:tcPr marL="9525" marR="9525" marT="9525" marB="0" anchor="ctr">
                    <a:noFill/>
                  </a:tcPr>
                </a:tc>
                <a:tc>
                  <a:txBody>
                    <a:bodyPr/>
                    <a:lstStyle/>
                    <a:p>
                      <a:pPr marL="0" algn="ctr" defTabSz="986985" rtl="0" eaLnBrk="1" fontAlgn="b" latinLnBrk="0" hangingPunct="1"/>
                      <a:r>
                        <a:rPr lang="ru-RU" sz="1400" b="1" i="0" u="none" strike="noStrike" kern="1200" dirty="0">
                          <a:solidFill>
                            <a:schemeClr val="bg1"/>
                          </a:solidFill>
                          <a:effectLst/>
                          <a:latin typeface="Arial Narrow" pitchFamily="34" charset="0"/>
                          <a:ea typeface="+mn-ea"/>
                          <a:cs typeface="+mn-cs"/>
                        </a:rPr>
                        <a:t>Б</a:t>
                      </a:r>
                      <a:r>
                        <a:rPr lang="en-US" sz="1400" b="1" i="0" u="none" strike="noStrike" kern="1200" dirty="0" err="1">
                          <a:solidFill>
                            <a:schemeClr val="bg1"/>
                          </a:solidFill>
                          <a:effectLst/>
                          <a:latin typeface="Arial Narrow" pitchFamily="34" charset="0"/>
                          <a:ea typeface="+mn-ea"/>
                          <a:cs typeface="+mn-cs"/>
                        </a:rPr>
                        <a:t>i</a:t>
                      </a:r>
                      <a:r>
                        <a:rPr lang="ru-RU" sz="1400" b="1" i="0" u="none" strike="noStrike" kern="1200" dirty="0" err="1">
                          <a:solidFill>
                            <a:schemeClr val="bg1"/>
                          </a:solidFill>
                          <a:effectLst/>
                          <a:latin typeface="Arial Narrow" pitchFamily="34" charset="0"/>
                          <a:ea typeface="+mn-ea"/>
                          <a:cs typeface="+mn-cs"/>
                        </a:rPr>
                        <a:t>дн</a:t>
                      </a:r>
                      <a:r>
                        <a:rPr lang="en-US" sz="1400" b="1" i="0" u="none" strike="noStrike" kern="1200" dirty="0" err="1">
                          <a:solidFill>
                            <a:schemeClr val="bg1"/>
                          </a:solidFill>
                          <a:effectLst/>
                          <a:latin typeface="Arial Narrow" pitchFamily="34" charset="0"/>
                          <a:ea typeface="+mn-ea"/>
                          <a:cs typeface="+mn-cs"/>
                        </a:rPr>
                        <a:t>i</a:t>
                      </a:r>
                      <a:endParaRPr lang="en-US" sz="1400" b="1" i="0" u="none" strike="noStrike" kern="1200" dirty="0">
                        <a:solidFill>
                          <a:schemeClr val="bg1"/>
                        </a:solidFill>
                        <a:effectLst/>
                        <a:latin typeface="Arial Narrow" pitchFamily="34" charset="0"/>
                        <a:ea typeface="+mn-ea"/>
                        <a:cs typeface="+mn-cs"/>
                      </a:endParaRPr>
                    </a:p>
                  </a:txBody>
                  <a:tcPr marL="9525" marR="9525" marT="9525" marB="0" anchor="ctr">
                    <a:solidFill>
                      <a:schemeClr val="accent5"/>
                    </a:solidFill>
                  </a:tcPr>
                </a:tc>
                <a:tc>
                  <a:txBody>
                    <a:bodyPr/>
                    <a:lstStyle/>
                    <a:p>
                      <a:pPr marL="0" algn="ctr" defTabSz="986985" rtl="0" eaLnBrk="1" fontAlgn="b" latinLnBrk="0" hangingPunct="1"/>
                      <a:r>
                        <a:rPr lang="ru-RU" sz="1400" b="1" i="0" u="none" strike="noStrike" kern="1200" dirty="0" err="1">
                          <a:solidFill>
                            <a:schemeClr val="bg1"/>
                          </a:solidFill>
                          <a:effectLst/>
                          <a:latin typeface="Arial Narrow" pitchFamily="34" charset="0"/>
                          <a:ea typeface="+mn-ea"/>
                          <a:cs typeface="+mn-cs"/>
                        </a:rPr>
                        <a:t>Малозабезпечен</a:t>
                      </a:r>
                      <a:r>
                        <a:rPr lang="en-US" sz="1400" b="1" i="0" u="none" strike="noStrike" kern="1200" dirty="0" err="1">
                          <a:solidFill>
                            <a:schemeClr val="bg1"/>
                          </a:solidFill>
                          <a:effectLst/>
                          <a:latin typeface="Arial Narrow" pitchFamily="34" charset="0"/>
                          <a:ea typeface="+mn-ea"/>
                          <a:cs typeface="+mn-cs"/>
                        </a:rPr>
                        <a:t>i</a:t>
                      </a:r>
                      <a:endParaRPr lang="en-US" sz="1400" b="1" i="0" u="none" strike="noStrike" kern="1200" dirty="0">
                        <a:solidFill>
                          <a:schemeClr val="bg1"/>
                        </a:solidFill>
                        <a:effectLst/>
                        <a:latin typeface="Arial Narrow" pitchFamily="34" charset="0"/>
                        <a:ea typeface="+mn-ea"/>
                        <a:cs typeface="+mn-cs"/>
                      </a:endParaRPr>
                    </a:p>
                  </a:txBody>
                  <a:tcPr marL="9525" marR="9525" marT="9525" marB="0" anchor="ctr">
                    <a:solidFill>
                      <a:schemeClr val="accent5"/>
                    </a:solidFill>
                  </a:tcPr>
                </a:tc>
                <a:tc>
                  <a:txBody>
                    <a:bodyPr/>
                    <a:lstStyle/>
                    <a:p>
                      <a:pPr marL="0" algn="ctr" defTabSz="986985" rtl="0" eaLnBrk="1" fontAlgn="b" latinLnBrk="0" hangingPunct="1"/>
                      <a:r>
                        <a:rPr lang="ru-RU" sz="1400" b="1" i="0" u="none" strike="noStrike" kern="1200" dirty="0" err="1">
                          <a:solidFill>
                            <a:schemeClr val="bg1"/>
                          </a:solidFill>
                          <a:effectLst/>
                          <a:latin typeface="Arial Narrow" pitchFamily="34" charset="0"/>
                          <a:ea typeface="+mn-ea"/>
                          <a:cs typeface="+mn-cs"/>
                        </a:rPr>
                        <a:t>Середнього</a:t>
                      </a:r>
                      <a:r>
                        <a:rPr lang="ru-RU" sz="1400" b="1" i="0" u="none" strike="noStrike" kern="1200" dirty="0">
                          <a:solidFill>
                            <a:schemeClr val="bg1"/>
                          </a:solidFill>
                          <a:effectLst/>
                          <a:latin typeface="Arial Narrow" pitchFamily="34" charset="0"/>
                          <a:ea typeface="+mn-ea"/>
                          <a:cs typeface="+mn-cs"/>
                        </a:rPr>
                        <a:t> р</a:t>
                      </a:r>
                      <a:r>
                        <a:rPr lang="en-US" sz="1400" b="1" i="0" u="none" strike="noStrike" kern="1200" dirty="0" err="1">
                          <a:solidFill>
                            <a:schemeClr val="bg1"/>
                          </a:solidFill>
                          <a:effectLst/>
                          <a:latin typeface="Arial Narrow" pitchFamily="34" charset="0"/>
                          <a:ea typeface="+mn-ea"/>
                          <a:cs typeface="+mn-cs"/>
                        </a:rPr>
                        <a:t>i</a:t>
                      </a:r>
                      <a:r>
                        <a:rPr lang="ru-RU" sz="1400" b="1" i="0" u="none" strike="noStrike" kern="1200" dirty="0" err="1">
                          <a:solidFill>
                            <a:schemeClr val="bg1"/>
                          </a:solidFill>
                          <a:effectLst/>
                          <a:latin typeface="Arial Narrow" pitchFamily="34" charset="0"/>
                          <a:ea typeface="+mn-ea"/>
                          <a:cs typeface="+mn-cs"/>
                        </a:rPr>
                        <a:t>вня</a:t>
                      </a:r>
                      <a:endParaRPr lang="ru-RU" sz="1400" b="1" i="0" u="none" strike="noStrike" kern="1200" dirty="0">
                        <a:solidFill>
                          <a:schemeClr val="bg1"/>
                        </a:solidFill>
                        <a:effectLst/>
                        <a:latin typeface="Arial Narrow" pitchFamily="34" charset="0"/>
                        <a:ea typeface="+mn-ea"/>
                        <a:cs typeface="+mn-cs"/>
                      </a:endParaRPr>
                    </a:p>
                  </a:txBody>
                  <a:tcPr marL="9525" marR="9525" marT="9525" marB="0" anchor="ctr">
                    <a:solidFill>
                      <a:schemeClr val="accent5"/>
                    </a:solidFill>
                  </a:tcPr>
                </a:tc>
              </a:tr>
              <a:tr h="320453">
                <a:tc>
                  <a:txBody>
                    <a:bodyPr/>
                    <a:lstStyle/>
                    <a:p>
                      <a:pPr marL="36000" algn="l" fontAlgn="b"/>
                      <a:r>
                        <a:rPr lang="ru-RU" sz="1200" b="0" i="0" u="none" strike="noStrike" dirty="0" err="1">
                          <a:solidFill>
                            <a:srgbClr val="000000"/>
                          </a:solidFill>
                          <a:effectLst/>
                          <a:latin typeface="Arial Narrow" panose="020B0606020202030204" pitchFamily="34" charset="0"/>
                        </a:rPr>
                        <a:t>Припинення</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вогню</a:t>
                      </a:r>
                      <a:r>
                        <a:rPr lang="ru-RU" sz="1200" b="0" i="0" u="none" strike="noStrike" dirty="0">
                          <a:solidFill>
                            <a:srgbClr val="000000"/>
                          </a:solidFill>
                          <a:effectLst/>
                          <a:latin typeface="Arial Narrow" panose="020B0606020202030204" pitchFamily="34" charset="0"/>
                        </a:rPr>
                        <a:t> на </a:t>
                      </a:r>
                      <a:r>
                        <a:rPr lang="ru-RU" sz="1200" b="0" i="0" u="none" strike="noStrike" dirty="0" err="1">
                          <a:solidFill>
                            <a:srgbClr val="000000"/>
                          </a:solidFill>
                          <a:effectLst/>
                          <a:latin typeface="Arial Narrow" panose="020B0606020202030204" pitchFamily="34" charset="0"/>
                        </a:rPr>
                        <a:t>Донбас</a:t>
                      </a:r>
                      <a:r>
                        <a:rPr lang="en-US" sz="1200" b="0" i="0" u="none" strike="noStrike" dirty="0" err="1">
                          <a:solidFill>
                            <a:srgbClr val="000000"/>
                          </a:solidFill>
                          <a:effectLst/>
                          <a:latin typeface="Arial Narrow" panose="020B0606020202030204" pitchFamily="34" charset="0"/>
                        </a:rPr>
                        <a:t>i</a:t>
                      </a:r>
                      <a:endParaRPr lang="en-US"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57</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54</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53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62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52</a:t>
                      </a:r>
                    </a:p>
                  </a:txBody>
                  <a:tcPr marL="9525" marR="9525" marT="9525" marB="0" anchor="ctr">
                    <a:solidFill>
                      <a:schemeClr val="bg1">
                        <a:lumMod val="95000"/>
                      </a:schemeClr>
                    </a:solidFill>
                  </a:tcPr>
                </a:tc>
              </a:tr>
              <a:tr h="320453">
                <a:tc>
                  <a:txBody>
                    <a:bodyPr/>
                    <a:lstStyle/>
                    <a:p>
                      <a:pPr marL="36000" algn="l" fontAlgn="b"/>
                      <a:r>
                        <a:rPr lang="ru-RU" sz="1200" b="0" i="0" u="none" strike="noStrike">
                          <a:solidFill>
                            <a:srgbClr val="000000"/>
                          </a:solidFill>
                          <a:effectLst/>
                          <a:latin typeface="Arial Narrow" panose="020B0606020202030204" pitchFamily="34" charset="0"/>
                        </a:rPr>
                        <a:t>Зниження тариф</a:t>
                      </a:r>
                      <a:r>
                        <a:rPr lang="en-US" sz="1200" b="0" i="0" u="none" strike="noStrike">
                          <a:solidFill>
                            <a:srgbClr val="000000"/>
                          </a:solidFill>
                          <a:effectLst/>
                          <a:latin typeface="Arial Narrow" panose="020B0606020202030204" pitchFamily="34" charset="0"/>
                        </a:rPr>
                        <a:t>i</a:t>
                      </a:r>
                      <a:r>
                        <a:rPr lang="ru-RU" sz="1200" b="0" i="0" u="none" strike="noStrike">
                          <a:solidFill>
                            <a:srgbClr val="000000"/>
                          </a:solidFill>
                          <a:effectLst/>
                          <a:latin typeface="Arial Narrow" panose="020B0606020202030204" pitchFamily="34" charset="0"/>
                        </a:rPr>
                        <a:t>в</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40</a:t>
                      </a:r>
                    </a:p>
                  </a:txBody>
                  <a:tcPr marL="9525" marR="9525" marT="9525" marB="0" anchor="ctr">
                    <a:solidFill>
                      <a:schemeClr val="accent5">
                        <a:lumMod val="40000"/>
                        <a:lumOff val="60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56</a:t>
                      </a:r>
                    </a:p>
                  </a:txBody>
                  <a:tcPr marL="9525" marR="9525" marT="9525" marB="0" anchor="ctr">
                    <a:solidFill>
                      <a:schemeClr val="accent5">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40</a:t>
                      </a:r>
                    </a:p>
                  </a:txBody>
                  <a:tcPr marL="9525" marR="9525" marT="9525" marB="0" anchor="ctr">
                    <a:solidFill>
                      <a:schemeClr val="accent5">
                        <a:lumMod val="40000"/>
                        <a:lumOff val="60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28</a:t>
                      </a:r>
                    </a:p>
                  </a:txBody>
                  <a:tcPr marL="9525" marR="9525" marT="9525" marB="0" anchor="ctr">
                    <a:solidFill>
                      <a:schemeClr val="bg1">
                        <a:lumMod val="95000"/>
                      </a:schemeClr>
                    </a:solidFill>
                  </a:tcPr>
                </a:tc>
              </a:tr>
              <a:tr h="320453">
                <a:tc>
                  <a:txBody>
                    <a:bodyPr/>
                    <a:lstStyle/>
                    <a:p>
                      <a:pPr marL="36000" algn="l" fontAlgn="b"/>
                      <a:r>
                        <a:rPr lang="ru-RU" sz="1200" b="0" i="0" u="none" strike="noStrike" dirty="0">
                          <a:solidFill>
                            <a:srgbClr val="000000"/>
                          </a:solidFill>
                          <a:effectLst/>
                          <a:latin typeface="Arial Narrow" panose="020B0606020202030204" pitchFamily="34" charset="0"/>
                        </a:rPr>
                        <a:t>П</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двищення</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соц</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альних</a:t>
                      </a:r>
                      <a:r>
                        <a:rPr lang="ru-RU" sz="1200" b="0" i="0" u="none" strike="noStrike" dirty="0">
                          <a:solidFill>
                            <a:srgbClr val="000000"/>
                          </a:solidFill>
                          <a:effectLst/>
                          <a:latin typeface="Arial Narrow" panose="020B0606020202030204" pitchFamily="34" charset="0"/>
                        </a:rPr>
                        <a:t> стандарт</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в</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26</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29</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33</a:t>
                      </a:r>
                    </a:p>
                  </a:txBody>
                  <a:tcPr marL="9525" marR="9525" marT="9525" marB="0" anchor="ctr">
                    <a:solidFill>
                      <a:schemeClr val="accent5">
                        <a:lumMod val="40000"/>
                        <a:lumOff val="60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35</a:t>
                      </a:r>
                    </a:p>
                  </a:txBody>
                  <a:tcPr marL="9525" marR="9525" marT="9525" marB="0" anchor="ctr">
                    <a:solidFill>
                      <a:schemeClr val="accent5">
                        <a:lumMod val="40000"/>
                        <a:lumOff val="60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29</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29</a:t>
                      </a:r>
                    </a:p>
                  </a:txBody>
                  <a:tcPr marL="9525" marR="9525" marT="9525" marB="0" anchor="ctr">
                    <a:solidFill>
                      <a:schemeClr val="bg1">
                        <a:lumMod val="95000"/>
                      </a:schemeClr>
                    </a:solidFill>
                  </a:tcPr>
                </a:tc>
              </a:tr>
              <a:tr h="320453">
                <a:tc>
                  <a:txBody>
                    <a:bodyPr/>
                    <a:lstStyle/>
                    <a:p>
                      <a:pPr marL="36000" algn="l" fontAlgn="b"/>
                      <a:r>
                        <a:rPr lang="ru-RU" sz="1200" b="0" i="0" u="none" strike="noStrike" dirty="0" err="1">
                          <a:solidFill>
                            <a:srgbClr val="000000"/>
                          </a:solidFill>
                          <a:effectLst/>
                          <a:latin typeface="Arial Narrow" panose="020B0606020202030204" pitchFamily="34" charset="0"/>
                        </a:rPr>
                        <a:t>Покарання</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винних</a:t>
                      </a:r>
                      <a:r>
                        <a:rPr lang="ru-RU" sz="1200" b="0" i="0" u="none" strike="noStrike" dirty="0">
                          <a:solidFill>
                            <a:srgbClr val="000000"/>
                          </a:solidFill>
                          <a:effectLst/>
                          <a:latin typeface="Arial Narrow" panose="020B0606020202030204" pitchFamily="34" charset="0"/>
                        </a:rPr>
                        <a:t> в </a:t>
                      </a:r>
                      <a:r>
                        <a:rPr lang="ru-RU" sz="1200" b="0" i="0" u="none" strike="noStrike" dirty="0" err="1">
                          <a:solidFill>
                            <a:srgbClr val="000000"/>
                          </a:solidFill>
                          <a:effectLst/>
                          <a:latin typeface="Arial Narrow" panose="020B0606020202030204" pitchFamily="34" charset="0"/>
                        </a:rPr>
                        <a:t>корупцiї</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високопосадовцiв</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28</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29</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27</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27</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33</a:t>
                      </a:r>
                    </a:p>
                  </a:txBody>
                  <a:tcPr marL="9525" marR="9525" marT="9525" marB="0" anchor="ctr">
                    <a:solidFill>
                      <a:schemeClr val="accent5">
                        <a:lumMod val="40000"/>
                        <a:lumOff val="60000"/>
                      </a:schemeClr>
                    </a:solidFill>
                  </a:tcPr>
                </a:tc>
              </a:tr>
              <a:tr h="320453">
                <a:tc>
                  <a:txBody>
                    <a:bodyPr/>
                    <a:lstStyle/>
                    <a:p>
                      <a:pPr marL="36000" algn="l" fontAlgn="b"/>
                      <a:r>
                        <a:rPr lang="ru-RU" sz="1200" b="0" i="0" u="none" strike="noStrike">
                          <a:solidFill>
                            <a:srgbClr val="000000"/>
                          </a:solidFill>
                          <a:effectLst/>
                          <a:latin typeface="Arial Narrow" panose="020B0606020202030204" pitchFamily="34" charset="0"/>
                        </a:rPr>
                        <a:t>Активiзацiї спiвпрацi з НАТО, ЄС</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27</a:t>
                      </a:r>
                    </a:p>
                  </a:txBody>
                  <a:tcPr marL="9525" marR="9525" marT="9525" marB="0" anchor="ctr">
                    <a:solidFill>
                      <a:schemeClr val="accent5">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27</a:t>
                      </a:r>
                    </a:p>
                  </a:txBody>
                  <a:tcPr marL="9525" marR="9525" marT="9525" marB="0" anchor="ctr">
                    <a:solidFill>
                      <a:schemeClr val="accent5">
                        <a:lumMod val="40000"/>
                        <a:lumOff val="60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21</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13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15</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35</a:t>
                      </a:r>
                    </a:p>
                  </a:txBody>
                  <a:tcPr marL="9525" marR="9525" marT="9525" marB="0" anchor="ctr">
                    <a:solidFill>
                      <a:schemeClr val="accent5">
                        <a:lumMod val="40000"/>
                        <a:lumOff val="60000"/>
                      </a:schemeClr>
                    </a:solidFill>
                  </a:tcPr>
                </a:tc>
              </a:tr>
              <a:tr h="320453">
                <a:tc>
                  <a:txBody>
                    <a:bodyPr/>
                    <a:lstStyle/>
                    <a:p>
                      <a:pPr marL="36000" algn="l" fontAlgn="b"/>
                      <a:r>
                        <a:rPr lang="ru-RU" sz="1200" b="0" i="0" u="none" strike="noStrike" dirty="0" err="1">
                          <a:solidFill>
                            <a:srgbClr val="000000"/>
                          </a:solidFill>
                          <a:effectLst/>
                          <a:latin typeface="Arial Narrow" panose="020B0606020202030204" pitchFamily="34" charset="0"/>
                        </a:rPr>
                        <a:t>Зм</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цнення</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української</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арм</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ї</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21</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14</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18</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28</a:t>
                      </a:r>
                    </a:p>
                  </a:txBody>
                  <a:tcPr marL="9525" marR="9525" marT="9525" marB="0" anchor="ctr">
                    <a:solidFill>
                      <a:schemeClr val="accent5">
                        <a:lumMod val="40000"/>
                        <a:lumOff val="60000"/>
                      </a:schemeClr>
                    </a:solidFill>
                  </a:tcPr>
                </a:tc>
              </a:tr>
              <a:tr h="320453">
                <a:tc>
                  <a:txBody>
                    <a:bodyPr/>
                    <a:lstStyle/>
                    <a:p>
                      <a:pPr marL="36000" algn="l" fontAlgn="b"/>
                      <a:r>
                        <a:rPr lang="ru-RU" sz="1200" b="0" i="0" u="none" strike="noStrike">
                          <a:solidFill>
                            <a:srgbClr val="000000"/>
                          </a:solidFill>
                          <a:effectLst/>
                          <a:latin typeface="Arial Narrow" panose="020B0606020202030204" pitchFamily="34" charset="0"/>
                        </a:rPr>
                        <a:t>Зменшення впливу олiгархiв на полiтику</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20</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19</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11</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21</a:t>
                      </a:r>
                    </a:p>
                  </a:txBody>
                  <a:tcPr marL="9525" marR="9525" marT="9525" marB="0" anchor="ctr">
                    <a:solidFill>
                      <a:schemeClr val="accent5">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21</a:t>
                      </a:r>
                    </a:p>
                  </a:txBody>
                  <a:tcPr marL="9525" marR="9525" marT="9525" marB="0" anchor="ctr">
                    <a:solidFill>
                      <a:schemeClr val="accent5">
                        <a:lumMod val="40000"/>
                        <a:lumOff val="60000"/>
                      </a:schemeClr>
                    </a:solidFill>
                  </a:tcPr>
                </a:tc>
              </a:tr>
              <a:tr h="320453">
                <a:tc>
                  <a:txBody>
                    <a:bodyPr/>
                    <a:lstStyle/>
                    <a:p>
                      <a:pPr marL="36000" algn="l" fontAlgn="b"/>
                      <a:r>
                        <a:rPr lang="ru-RU" sz="1200" b="0" i="0" u="none" strike="noStrike" dirty="0" err="1">
                          <a:solidFill>
                            <a:srgbClr val="000000"/>
                          </a:solidFill>
                          <a:effectLst/>
                          <a:latin typeface="Arial Narrow" panose="020B0606020202030204" pitchFamily="34" charset="0"/>
                        </a:rPr>
                        <a:t>Скасування</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недоторканост</a:t>
                      </a:r>
                      <a:r>
                        <a:rPr lang="en-US" sz="1200" b="0" i="0" u="none" strike="noStrike" dirty="0" err="1">
                          <a:solidFill>
                            <a:srgbClr val="000000"/>
                          </a:solidFill>
                          <a:effectLst/>
                          <a:latin typeface="Arial Narrow" panose="020B0606020202030204" pitchFamily="34" charset="0"/>
                        </a:rPr>
                        <a:t>i</a:t>
                      </a:r>
                      <a:r>
                        <a:rPr lang="en-US"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народних</a:t>
                      </a:r>
                      <a:r>
                        <a:rPr lang="ru-RU" sz="1200" b="0" i="0" u="none" strike="noStrike" dirty="0">
                          <a:solidFill>
                            <a:srgbClr val="000000"/>
                          </a:solidFill>
                          <a:effectLst/>
                          <a:latin typeface="Arial Narrow" panose="020B0606020202030204" pitchFamily="34" charset="0"/>
                        </a:rPr>
                        <a:t> депутат</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в</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19</a:t>
                      </a:r>
                    </a:p>
                  </a:txBody>
                  <a:tcPr marL="9525" marR="9525" marT="9525" marB="0" anchor="ctr">
                    <a:solidFill>
                      <a:schemeClr val="accent5">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18</a:t>
                      </a:r>
                    </a:p>
                  </a:txBody>
                  <a:tcPr marL="9525" marR="9525" marT="9525" marB="0" anchor="ctr">
                    <a:solidFill>
                      <a:schemeClr val="accent5">
                        <a:lumMod val="40000"/>
                        <a:lumOff val="60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16</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13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17</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16</a:t>
                      </a:r>
                    </a:p>
                  </a:txBody>
                  <a:tcPr marL="9525" marR="9525" marT="9525" marB="0" anchor="ctr">
                    <a:solidFill>
                      <a:schemeClr val="bg1">
                        <a:lumMod val="95000"/>
                      </a:schemeClr>
                    </a:solidFill>
                  </a:tcPr>
                </a:tc>
              </a:tr>
              <a:tr h="320453">
                <a:tc>
                  <a:txBody>
                    <a:bodyPr/>
                    <a:lstStyle/>
                    <a:p>
                      <a:pPr marL="36000" algn="l" fontAlgn="b"/>
                      <a:r>
                        <a:rPr lang="ru-RU" sz="1200" b="0" i="0" u="none" strike="noStrike">
                          <a:solidFill>
                            <a:srgbClr val="000000"/>
                          </a:solidFill>
                          <a:effectLst/>
                          <a:latin typeface="Arial Narrow" panose="020B0606020202030204" pitchFamily="34" charset="0"/>
                        </a:rPr>
                        <a:t>П</a:t>
                      </a:r>
                      <a:r>
                        <a:rPr lang="en-US" sz="1200" b="0" i="0" u="none" strike="noStrike">
                          <a:solidFill>
                            <a:srgbClr val="000000"/>
                          </a:solidFill>
                          <a:effectLst/>
                          <a:latin typeface="Arial Narrow" panose="020B0606020202030204" pitchFamily="34" charset="0"/>
                        </a:rPr>
                        <a:t>i</a:t>
                      </a:r>
                      <a:r>
                        <a:rPr lang="ru-RU" sz="1200" b="0" i="0" u="none" strike="noStrike">
                          <a:solidFill>
                            <a:srgbClr val="000000"/>
                          </a:solidFill>
                          <a:effectLst/>
                          <a:latin typeface="Arial Narrow" panose="020B0606020202030204" pitchFamily="34" charset="0"/>
                        </a:rPr>
                        <a:t>двищення якост</a:t>
                      </a:r>
                      <a:r>
                        <a:rPr lang="en-US" sz="1200" b="0" i="0" u="none" strike="noStrike">
                          <a:solidFill>
                            <a:srgbClr val="000000"/>
                          </a:solidFill>
                          <a:effectLst/>
                          <a:latin typeface="Arial Narrow" panose="020B0606020202030204" pitchFamily="34" charset="0"/>
                        </a:rPr>
                        <a:t>i </a:t>
                      </a:r>
                      <a:r>
                        <a:rPr lang="ru-RU" sz="1200" b="0" i="0" u="none" strike="noStrike">
                          <a:solidFill>
                            <a:srgbClr val="000000"/>
                          </a:solidFill>
                          <a:effectLst/>
                          <a:latin typeface="Arial Narrow" panose="020B0606020202030204" pitchFamily="34" charset="0"/>
                        </a:rPr>
                        <a:t>медицини</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15</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17</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12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14</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18</a:t>
                      </a:r>
                    </a:p>
                  </a:txBody>
                  <a:tcPr marL="9525" marR="9525" marT="9525" marB="0" anchor="ctr">
                    <a:solidFill>
                      <a:schemeClr val="accent5">
                        <a:lumMod val="40000"/>
                        <a:lumOff val="60000"/>
                      </a:schemeClr>
                    </a:solidFill>
                  </a:tcPr>
                </a:tc>
              </a:tr>
              <a:tr h="320453">
                <a:tc>
                  <a:txBody>
                    <a:bodyPr/>
                    <a:lstStyle/>
                    <a:p>
                      <a:pPr marL="36000" algn="l" fontAlgn="b"/>
                      <a:r>
                        <a:rPr lang="ru-RU" sz="1200" b="0" i="0" u="none" strike="noStrike">
                          <a:solidFill>
                            <a:srgbClr val="000000"/>
                          </a:solidFill>
                          <a:effectLst/>
                          <a:latin typeface="Arial Narrow" panose="020B0606020202030204" pitchFamily="34" charset="0"/>
                        </a:rPr>
                        <a:t>Об`єднання країни</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9</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9</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9</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10</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9</a:t>
                      </a:r>
                    </a:p>
                  </a:txBody>
                  <a:tcPr marL="9525" marR="9525" marT="9525" marB="0" anchor="ctr">
                    <a:solidFill>
                      <a:schemeClr val="bg1">
                        <a:lumMod val="95000"/>
                      </a:schemeClr>
                    </a:solidFill>
                  </a:tcPr>
                </a:tc>
              </a:tr>
              <a:tr h="371809">
                <a:tc>
                  <a:txBody>
                    <a:bodyPr/>
                    <a:lstStyle/>
                    <a:p>
                      <a:pPr marL="36000" algn="l" fontAlgn="b"/>
                      <a:r>
                        <a:rPr lang="ru-RU" sz="1200" b="0" i="0" u="none" strike="noStrike" dirty="0" err="1">
                          <a:solidFill>
                            <a:srgbClr val="000000"/>
                          </a:solidFill>
                          <a:effectLst/>
                          <a:latin typeface="Arial Narrow" panose="020B0606020202030204" pitchFamily="34" charset="0"/>
                        </a:rPr>
                        <a:t>Покарання</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винних</a:t>
                      </a:r>
                      <a:r>
                        <a:rPr lang="ru-RU" sz="1200" b="0" i="0" u="none" strike="noStrike" dirty="0">
                          <a:solidFill>
                            <a:srgbClr val="000000"/>
                          </a:solidFill>
                          <a:effectLst/>
                          <a:latin typeface="Arial Narrow" panose="020B0606020202030204" pitchFamily="34" charset="0"/>
                        </a:rPr>
                        <a:t> у </a:t>
                      </a:r>
                      <a:r>
                        <a:rPr lang="ru-RU" sz="1200" b="0" i="0" u="none" strike="noStrike" dirty="0" err="1">
                          <a:solidFill>
                            <a:srgbClr val="000000"/>
                          </a:solidFill>
                          <a:effectLst/>
                          <a:latin typeface="Arial Narrow" panose="020B0606020202030204" pitchFamily="34" charset="0"/>
                        </a:rPr>
                        <a:t>вбивствах</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активiстiв</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журналiстiв</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8</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7</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8</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6</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7</a:t>
                      </a:r>
                    </a:p>
                  </a:txBody>
                  <a:tcPr marL="9525" marR="9525" marT="9525" marB="0" anchor="ctr">
                    <a:solidFill>
                      <a:schemeClr val="bg1">
                        <a:lumMod val="95000"/>
                      </a:schemeClr>
                    </a:solidFill>
                  </a:tcPr>
                </a:tc>
              </a:tr>
              <a:tr h="320453">
                <a:tc>
                  <a:txBody>
                    <a:bodyPr/>
                    <a:lstStyle/>
                    <a:p>
                      <a:pPr marL="36000" algn="l" fontAlgn="b"/>
                      <a:r>
                        <a:rPr lang="ru-RU" sz="1200" b="0" i="0" u="none" strike="noStrike">
                          <a:solidFill>
                            <a:srgbClr val="000000"/>
                          </a:solidFill>
                          <a:effectLst/>
                          <a:latin typeface="Arial Narrow" panose="020B0606020202030204" pitchFamily="34" charset="0"/>
                        </a:rPr>
                        <a:t>Повернення Криму</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6</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7</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r>
              <a:tr h="320453">
                <a:tc>
                  <a:txBody>
                    <a:bodyPr/>
                    <a:lstStyle/>
                    <a:p>
                      <a:pPr marL="36000" algn="l" fontAlgn="b"/>
                      <a:r>
                        <a:rPr lang="ru-RU" sz="1200" b="0" i="0" u="none" strike="noStrike" dirty="0" err="1">
                          <a:solidFill>
                            <a:srgbClr val="000000"/>
                          </a:solidFill>
                          <a:effectLst/>
                          <a:latin typeface="Arial Narrow" panose="020B0606020202030204" pitchFamily="34" charset="0"/>
                        </a:rPr>
                        <a:t>Налагодження</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сп</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впрац</a:t>
                      </a:r>
                      <a:r>
                        <a:rPr lang="en-US" sz="1200" b="0" i="0" u="none" strike="noStrike" dirty="0" err="1">
                          <a:solidFill>
                            <a:srgbClr val="000000"/>
                          </a:solidFill>
                          <a:effectLst/>
                          <a:latin typeface="Arial Narrow" panose="020B0606020202030204" pitchFamily="34" charset="0"/>
                        </a:rPr>
                        <a:t>i</a:t>
                      </a:r>
                      <a:r>
                        <a:rPr lang="en-US" sz="1200" b="0" i="0" u="none" strike="noStrike" dirty="0">
                          <a:solidFill>
                            <a:srgbClr val="000000"/>
                          </a:solidFill>
                          <a:effectLst/>
                          <a:latin typeface="Arial Narrow" panose="020B0606020202030204" pitchFamily="34" charset="0"/>
                        </a:rPr>
                        <a:t> </a:t>
                      </a:r>
                      <a:r>
                        <a:rPr lang="ru-RU" sz="1200" b="0" i="0" u="none" strike="noStrike" dirty="0">
                          <a:solidFill>
                            <a:srgbClr val="000000"/>
                          </a:solidFill>
                          <a:effectLst/>
                          <a:latin typeface="Arial Narrow" panose="020B0606020202030204" pitchFamily="34" charset="0"/>
                        </a:rPr>
                        <a:t>з Рос</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єю</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endParaRPr lang="x-none"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r>
              <a:tr h="320453">
                <a:tc>
                  <a:txBody>
                    <a:bodyPr/>
                    <a:lstStyle/>
                    <a:p>
                      <a:pPr marL="36000" algn="l" fontAlgn="b"/>
                      <a:r>
                        <a:rPr lang="en-US" sz="1200" b="0" i="0" u="none" strike="noStrike" dirty="0">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нше</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endParaRPr lang="x-none"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r>
              <a:tr h="320453">
                <a:tc>
                  <a:txBody>
                    <a:bodyPr/>
                    <a:lstStyle/>
                    <a:p>
                      <a:pPr marL="36000" algn="l" fontAlgn="b"/>
                      <a:r>
                        <a:rPr lang="ru-RU" sz="1200" b="0" i="0" u="none" strike="noStrike" dirty="0" err="1">
                          <a:solidFill>
                            <a:srgbClr val="000000"/>
                          </a:solidFill>
                          <a:effectLst/>
                          <a:latin typeface="Arial Narrow" panose="020B0606020202030204" pitchFamily="34" charset="0"/>
                        </a:rPr>
                        <a:t>Важко</a:t>
                      </a:r>
                      <a:r>
                        <a:rPr lang="ru-RU" sz="1200" b="0" i="0" u="none" strike="noStrike" dirty="0">
                          <a:solidFill>
                            <a:srgbClr val="000000"/>
                          </a:solidFill>
                          <a:effectLst/>
                          <a:latin typeface="Arial Narrow" panose="020B0606020202030204" pitchFamily="34" charset="0"/>
                        </a:rPr>
                        <a:t> в</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дпов</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сти</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r>
            </a:tbl>
          </a:graphicData>
        </a:graphic>
      </p:graphicFrame>
      <p:sp>
        <p:nvSpPr>
          <p:cNvPr id="10" name="Прямоугольник 9"/>
          <p:cNvSpPr/>
          <p:nvPr/>
        </p:nvSpPr>
        <p:spPr>
          <a:xfrm>
            <a:off x="4034035" y="979508"/>
            <a:ext cx="5038725" cy="276999"/>
          </a:xfrm>
          <a:prstGeom prst="rect">
            <a:avLst/>
          </a:prstGeom>
        </p:spPr>
        <p:txBody>
          <a:bodyPr>
            <a:spAutoFit/>
          </a:bodyPr>
          <a:lstStyle/>
          <a:p>
            <a:pPr algn="r" fontAlgn="b">
              <a:defRPr/>
            </a:pPr>
            <a:r>
              <a:rPr lang="uk-UA" sz="1200" i="1" dirty="0">
                <a:latin typeface="Arial Narrow" panose="020B0606020202030204" pitchFamily="34" charset="0"/>
              </a:rPr>
              <a:t>НЕ БІЛЬШЕ ТРЬОХ ВІДПОВІДЕЙ</a:t>
            </a:r>
            <a:endParaRPr lang="ru-RU" sz="1200" i="1" dirty="0">
              <a:latin typeface="Arial Narrow" panose="020B0606020202030204" pitchFamily="34" charset="0"/>
            </a:endParaRPr>
          </a:p>
        </p:txBody>
      </p:sp>
      <p:sp>
        <p:nvSpPr>
          <p:cNvPr id="7" name="Rectangle 4"/>
          <p:cNvSpPr txBox="1">
            <a:spLocks noChangeArrowheads="1"/>
          </p:cNvSpPr>
          <p:nvPr/>
        </p:nvSpPr>
        <p:spPr>
          <a:xfrm>
            <a:off x="287785" y="422119"/>
            <a:ext cx="8792392" cy="432048"/>
          </a:xfrm>
          <a:prstGeom prst="rect">
            <a:avLst/>
          </a:prstGeom>
        </p:spPr>
        <p:txBody>
          <a:bodyPr lIns="98710" tIns="49355" rIns="98710" bIns="49355" anchor="ctr">
            <a:noAutofit/>
          </a:bodyPr>
          <a:lstStyle>
            <a:defPPr>
              <a:defRPr lang="uk-UA"/>
            </a:defPPr>
            <a:lvl1pPr>
              <a:defRPr sz="1800" b="1">
                <a:latin typeface="Arial Narrow" pitchFamily="34" charset="0"/>
                <a:cs typeface="Arial" pitchFamily="34" charset="0"/>
              </a:defRPr>
            </a:lvl1pPr>
          </a:lstStyle>
          <a:p>
            <a:r>
              <a:rPr lang="ru-RU" dirty="0" err="1"/>
              <a:t>Яких</a:t>
            </a:r>
            <a:r>
              <a:rPr lang="ru-RU" dirty="0"/>
              <a:t> </a:t>
            </a:r>
            <a:r>
              <a:rPr lang="ru-RU" dirty="0" err="1"/>
              <a:t>першочергових</a:t>
            </a:r>
            <a:r>
              <a:rPr lang="ru-RU" dirty="0"/>
              <a:t> </a:t>
            </a:r>
            <a:r>
              <a:rPr lang="ru-RU" dirty="0" err="1"/>
              <a:t>дій</a:t>
            </a:r>
            <a:r>
              <a:rPr lang="ru-RU" dirty="0"/>
              <a:t> Ви </a:t>
            </a:r>
            <a:r>
              <a:rPr lang="ru-RU" dirty="0" err="1"/>
              <a:t>очікуєте</a:t>
            </a:r>
            <a:r>
              <a:rPr lang="ru-RU" dirty="0"/>
              <a:t> </a:t>
            </a:r>
            <a:r>
              <a:rPr lang="ru-RU" dirty="0" err="1"/>
              <a:t>від</a:t>
            </a:r>
            <a:r>
              <a:rPr lang="ru-RU" dirty="0"/>
              <a:t> </a:t>
            </a:r>
            <a:r>
              <a:rPr lang="ru-RU" dirty="0" smtClean="0"/>
              <a:t>Президента </a:t>
            </a:r>
            <a:r>
              <a:rPr lang="ru-RU" dirty="0" err="1" smtClean="0"/>
              <a:t>В.Зеленського</a:t>
            </a:r>
            <a:r>
              <a:rPr lang="uk-UA" dirty="0" smtClean="0"/>
              <a:t>? </a:t>
            </a:r>
            <a:endParaRPr lang="ru-RU" dirty="0"/>
          </a:p>
        </p:txBody>
      </p:sp>
    </p:spTree>
    <p:extLst>
      <p:ext uri="{BB962C8B-B14F-4D97-AF65-F5344CB8AC3E}">
        <p14:creationId xmlns:p14="http://schemas.microsoft.com/office/powerpoint/2010/main" val="3164303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Заголовок 1"/>
          <p:cNvSpPr txBox="1">
            <a:spLocks/>
          </p:cNvSpPr>
          <p:nvPr/>
        </p:nvSpPr>
        <p:spPr>
          <a:xfrm>
            <a:off x="-1224384" y="1872258"/>
            <a:ext cx="9108355" cy="675089"/>
          </a:xfrm>
          <a:prstGeom prst="rect">
            <a:avLst/>
          </a:prstGeom>
          <a:effectLst>
            <a:outerShdw blurRad="50800" dist="50800" dir="5400000" algn="ctr" rotWithShape="0">
              <a:schemeClr val="bg1"/>
            </a:outerShdw>
          </a:effectLst>
        </p:spPr>
        <p:txBody>
          <a:bodyPr vert="horz" lIns="98746" tIns="49373" rIns="98746" bIns="49373" rtlCol="0" anchor="ctr">
            <a:noAutofit/>
          </a:bodyPr>
          <a:lstStyle>
            <a:lvl1pPr algn="ctr" defTabSz="987461" rtl="0" eaLnBrk="1" latinLnBrk="0" hangingPunct="1">
              <a:spcBef>
                <a:spcPct val="0"/>
              </a:spcBef>
              <a:buNone/>
              <a:defRPr sz="4800" kern="1200">
                <a:solidFill>
                  <a:schemeClr val="tx1"/>
                </a:solidFill>
                <a:latin typeface="+mj-lt"/>
                <a:ea typeface="+mj-ea"/>
                <a:cs typeface="+mj-cs"/>
              </a:defRPr>
            </a:lvl1pPr>
          </a:lstStyle>
          <a:p>
            <a:pPr algn="l">
              <a:defRPr/>
            </a:pPr>
            <a:endParaRPr lang="uk-UA" sz="4000" dirty="0">
              <a:effectLst>
                <a:outerShdw blurRad="38100" dist="38100" dir="2700000" algn="tl">
                  <a:srgbClr val="000000">
                    <a:alpha val="43137"/>
                  </a:srgbClr>
                </a:outerShdw>
              </a:effectLst>
              <a:latin typeface="Impact" pitchFamily="34" charset="0"/>
              <a:ea typeface="+mn-ea"/>
              <a:cs typeface="Arial" charset="0"/>
            </a:endParaRPr>
          </a:p>
        </p:txBody>
      </p:sp>
      <p:sp>
        <p:nvSpPr>
          <p:cNvPr id="3" name="Заголовок 1"/>
          <p:cNvSpPr txBox="1">
            <a:spLocks/>
          </p:cNvSpPr>
          <p:nvPr/>
        </p:nvSpPr>
        <p:spPr>
          <a:xfrm>
            <a:off x="359792" y="4221505"/>
            <a:ext cx="9145015" cy="675089"/>
          </a:xfrm>
          <a:prstGeom prst="rect">
            <a:avLst/>
          </a:prstGeom>
          <a:noFill/>
          <a:effectLst>
            <a:outerShdw blurRad="50800" dist="50800" dir="5400000" algn="ctr" rotWithShape="0">
              <a:schemeClr val="bg1"/>
            </a:outerShdw>
          </a:effectLst>
        </p:spPr>
        <p:txBody>
          <a:bodyPr vert="horz" lIns="98746" tIns="49373" rIns="98746" bIns="49373" rtlCol="0" anchor="ctr">
            <a:noAutofit/>
          </a:bodyPr>
          <a:lstStyle>
            <a:defPPr>
              <a:defRPr lang="uk-UA"/>
            </a:defPPr>
            <a:lvl1pPr>
              <a:spcBef>
                <a:spcPct val="0"/>
              </a:spcBef>
              <a:buNone/>
              <a:defRPr sz="4200">
                <a:effectLst>
                  <a:outerShdw blurRad="38100" dist="38100" dir="2700000" algn="tl">
                    <a:srgbClr val="000000">
                      <a:alpha val="43137"/>
                    </a:srgbClr>
                  </a:outerShdw>
                </a:effectLst>
                <a:latin typeface="Impact" pitchFamily="34" charset="0"/>
                <a:ea typeface="+mj-ea"/>
                <a:cs typeface="Arial" charset="0"/>
              </a:defRPr>
            </a:lvl1pPr>
          </a:lstStyle>
          <a:p>
            <a:pPr algn="ctr"/>
            <a:r>
              <a:rPr lang="uk-UA" dirty="0" smtClean="0"/>
              <a:t>Місцеві проблеми</a:t>
            </a:r>
            <a:endParaRPr lang="uk-UA" dirty="0"/>
          </a:p>
        </p:txBody>
      </p:sp>
    </p:spTree>
    <p:extLst>
      <p:ext uri="{BB962C8B-B14F-4D97-AF65-F5344CB8AC3E}">
        <p14:creationId xmlns:p14="http://schemas.microsoft.com/office/powerpoint/2010/main" val="3824942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a:prstGeom prst="rect">
            <a:avLst/>
          </a:prstGeom>
        </p:spPr>
        <p:txBody>
          <a:bodyPr/>
          <a:lstStyle/>
          <a:p>
            <a:fld id="{A5A59E15-60B0-425D-863E-520DBEEE065D}" type="slidenum">
              <a:rPr lang="uk-UA" smtClean="0"/>
              <a:pPr/>
              <a:t>13</a:t>
            </a:fld>
            <a:endParaRPr lang="uk-UA" dirty="0"/>
          </a:p>
        </p:txBody>
      </p:sp>
      <p:sp>
        <p:nvSpPr>
          <p:cNvPr id="2" name="Нижний колонтитул 1"/>
          <p:cNvSpPr>
            <a:spLocks noGrp="1"/>
          </p:cNvSpPr>
          <p:nvPr>
            <p:ph type="ftr" sz="quarter" idx="11"/>
          </p:nvPr>
        </p:nvSpPr>
        <p:spPr/>
        <p:txBody>
          <a:bodyPr/>
          <a:lstStyle/>
          <a:p>
            <a:r>
              <a:rPr lang="ru-RU" smtClean="0">
                <a:solidFill>
                  <a:prstClr val="black"/>
                </a:solidFill>
                <a:cs typeface="Arial" charset="0"/>
              </a:rPr>
              <a:t>група РЕЙТИНГ | Електоральні настрої: 125 округ  | червень  2019</a:t>
            </a:r>
            <a:endParaRPr lang="uk-UA" dirty="0">
              <a:solidFill>
                <a:prstClr val="black"/>
              </a:solidFill>
            </a:endParaRPr>
          </a:p>
        </p:txBody>
      </p:sp>
      <p:sp>
        <p:nvSpPr>
          <p:cNvPr id="6" name="Заголовок 3"/>
          <p:cNvSpPr txBox="1">
            <a:spLocks/>
          </p:cNvSpPr>
          <p:nvPr/>
        </p:nvSpPr>
        <p:spPr>
          <a:xfrm>
            <a:off x="287338" y="467307"/>
            <a:ext cx="8569398" cy="347662"/>
          </a:xfrm>
          <a:prstGeom prst="rect">
            <a:avLst/>
          </a:prstGeom>
        </p:spPr>
        <p:txBody>
          <a:bodyPr lIns="98710" tIns="49355" rIns="98710" bIns="4935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algn="l" defTabSz="987104"/>
            <a:r>
              <a:rPr lang="ru-RU" sz="1800" b="1" dirty="0" err="1">
                <a:latin typeface="Arial Narrow" panose="020B0606020202030204" pitchFamily="34" charset="0"/>
              </a:rPr>
              <a:t>Які</a:t>
            </a:r>
            <a:r>
              <a:rPr lang="ru-RU" sz="1800" b="1" dirty="0">
                <a:latin typeface="Arial Narrow" panose="020B0606020202030204" pitchFamily="34" charset="0"/>
              </a:rPr>
              <a:t> з </a:t>
            </a:r>
            <a:r>
              <a:rPr lang="ru-RU" sz="1800" b="1" dirty="0" err="1">
                <a:latin typeface="Arial Narrow" panose="020B0606020202030204" pitchFamily="34" charset="0"/>
              </a:rPr>
              <a:t>цих</a:t>
            </a:r>
            <a:r>
              <a:rPr lang="ru-RU" sz="1800" b="1" dirty="0">
                <a:latin typeface="Arial Narrow" panose="020B0606020202030204" pitchFamily="34" charset="0"/>
              </a:rPr>
              <a:t> проблем Ви </a:t>
            </a:r>
            <a:r>
              <a:rPr lang="ru-RU" sz="1800" b="1" dirty="0" err="1">
                <a:latin typeface="Arial Narrow" panose="020B0606020202030204" pitchFamily="34" charset="0"/>
              </a:rPr>
              <a:t>вважаєте</a:t>
            </a:r>
            <a:r>
              <a:rPr lang="ru-RU" sz="1800" b="1" dirty="0">
                <a:latin typeface="Arial Narrow" panose="020B0606020202030204" pitchFamily="34" charset="0"/>
              </a:rPr>
              <a:t> </a:t>
            </a:r>
            <a:r>
              <a:rPr lang="ru-RU" sz="1800" b="1" dirty="0" err="1">
                <a:latin typeface="Arial Narrow" panose="020B0606020202030204" pitchFamily="34" charset="0"/>
              </a:rPr>
              <a:t>найбільш</a:t>
            </a:r>
            <a:r>
              <a:rPr lang="ru-RU" sz="1800" b="1" dirty="0">
                <a:latin typeface="Arial Narrow" panose="020B0606020202030204" pitchFamily="34" charset="0"/>
              </a:rPr>
              <a:t> </a:t>
            </a:r>
            <a:r>
              <a:rPr lang="ru-RU" sz="1800" b="1" dirty="0" err="1">
                <a:latin typeface="Arial Narrow" panose="020B0606020202030204" pitchFamily="34" charset="0"/>
              </a:rPr>
              <a:t>актуальними</a:t>
            </a:r>
            <a:r>
              <a:rPr lang="ru-RU" sz="1800" b="1" dirty="0">
                <a:latin typeface="Arial Narrow" panose="020B0606020202030204" pitchFamily="34" charset="0"/>
              </a:rPr>
              <a:t> за </a:t>
            </a:r>
            <a:r>
              <a:rPr lang="ru-RU" sz="1800" b="1" dirty="0" err="1">
                <a:latin typeface="Arial Narrow" panose="020B0606020202030204" pitchFamily="34" charset="0"/>
              </a:rPr>
              <a:t>місцем</a:t>
            </a:r>
            <a:r>
              <a:rPr lang="ru-RU" sz="1800" b="1" dirty="0">
                <a:latin typeface="Arial Narrow" panose="020B0606020202030204" pitchFamily="34" charset="0"/>
              </a:rPr>
              <a:t> </a:t>
            </a:r>
            <a:r>
              <a:rPr lang="ru-RU" sz="1800" b="1" dirty="0" err="1">
                <a:latin typeface="Arial Narrow" panose="020B0606020202030204" pitchFamily="34" charset="0"/>
              </a:rPr>
              <a:t>Вашого</a:t>
            </a:r>
            <a:r>
              <a:rPr lang="ru-RU" sz="1800" b="1" dirty="0">
                <a:latin typeface="Arial Narrow" panose="020B0606020202030204" pitchFamily="34" charset="0"/>
              </a:rPr>
              <a:t> </a:t>
            </a:r>
            <a:r>
              <a:rPr lang="ru-RU" sz="1800" b="1" dirty="0" err="1">
                <a:latin typeface="Arial Narrow" panose="020B0606020202030204" pitchFamily="34" charset="0"/>
              </a:rPr>
              <a:t>проживання</a:t>
            </a:r>
            <a:r>
              <a:rPr lang="ru-RU" sz="1800" b="1" dirty="0">
                <a:latin typeface="Arial Narrow" panose="020B0606020202030204" pitchFamily="34" charset="0"/>
              </a:rPr>
              <a:t>? </a:t>
            </a:r>
            <a:endParaRPr lang="ru-RU" sz="1800" b="1" dirty="0">
              <a:latin typeface="Arial Narrow" pitchFamily="34" charset="0"/>
              <a:ea typeface="+mn-ea"/>
              <a:cs typeface="Arial" pitchFamily="34" charset="0"/>
            </a:endParaRPr>
          </a:p>
        </p:txBody>
      </p:sp>
      <p:graphicFrame>
        <p:nvGraphicFramePr>
          <p:cNvPr id="8" name="Содержимое 3"/>
          <p:cNvGraphicFramePr>
            <a:graphicFrameLocks/>
          </p:cNvGraphicFramePr>
          <p:nvPr>
            <p:extLst>
              <p:ext uri="{D42A27DB-BD31-4B8C-83A1-F6EECF244321}">
                <p14:modId xmlns:p14="http://schemas.microsoft.com/office/powerpoint/2010/main" val="2603867026"/>
              </p:ext>
            </p:extLst>
          </p:nvPr>
        </p:nvGraphicFramePr>
        <p:xfrm>
          <a:off x="287338" y="1118007"/>
          <a:ext cx="9505950" cy="5722531"/>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4034035" y="979508"/>
            <a:ext cx="5038725" cy="276999"/>
          </a:xfrm>
          <a:prstGeom prst="rect">
            <a:avLst/>
          </a:prstGeom>
        </p:spPr>
        <p:txBody>
          <a:bodyPr>
            <a:spAutoFit/>
          </a:bodyPr>
          <a:lstStyle/>
          <a:p>
            <a:pPr algn="r" fontAlgn="b">
              <a:defRPr/>
            </a:pPr>
            <a:r>
              <a:rPr lang="ru-RU" sz="1200" i="1" dirty="0">
                <a:solidFill>
                  <a:srgbClr val="000000"/>
                </a:solidFill>
                <a:latin typeface="Arial Narrow" panose="020B0606020202030204" pitchFamily="34" charset="0"/>
              </a:rPr>
              <a:t>ДО 5-ТИ ВІДПОВІДЕЙ </a:t>
            </a:r>
          </a:p>
        </p:txBody>
      </p:sp>
    </p:spTree>
    <p:extLst>
      <p:ext uri="{BB962C8B-B14F-4D97-AF65-F5344CB8AC3E}">
        <p14:creationId xmlns:p14="http://schemas.microsoft.com/office/powerpoint/2010/main" val="2948251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cs typeface="Arial" charset="0"/>
              </a:rPr>
              <a:t>група РЕЙТИНГ | Електоральні настрої: 125 округ  | червень  2019</a:t>
            </a:r>
            <a:endParaRPr lang="uk-UA" dirty="0"/>
          </a:p>
        </p:txBody>
      </p:sp>
      <p:sp>
        <p:nvSpPr>
          <p:cNvPr id="3" name="Номер слайда 2"/>
          <p:cNvSpPr>
            <a:spLocks noGrp="1"/>
          </p:cNvSpPr>
          <p:nvPr>
            <p:ph type="sldNum" sz="quarter" idx="12"/>
          </p:nvPr>
        </p:nvSpPr>
        <p:spPr/>
        <p:txBody>
          <a:bodyPr/>
          <a:lstStyle/>
          <a:p>
            <a:fld id="{A5A59E15-60B0-425D-863E-520DBEEE065D}" type="slidenum">
              <a:rPr lang="uk-UA" smtClean="0"/>
              <a:pPr/>
              <a:t>14</a:t>
            </a:fld>
            <a:endParaRPr lang="uk-UA" dirty="0"/>
          </a:p>
        </p:txBody>
      </p:sp>
      <p:sp>
        <p:nvSpPr>
          <p:cNvPr id="9" name="Заголовок 3"/>
          <p:cNvSpPr txBox="1">
            <a:spLocks/>
          </p:cNvSpPr>
          <p:nvPr/>
        </p:nvSpPr>
        <p:spPr>
          <a:xfrm>
            <a:off x="287338" y="467307"/>
            <a:ext cx="8569398" cy="347662"/>
          </a:xfrm>
          <a:prstGeom prst="rect">
            <a:avLst/>
          </a:prstGeom>
        </p:spPr>
        <p:txBody>
          <a:bodyPr lIns="98710" tIns="49355" rIns="98710" bIns="4935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algn="l" defTabSz="987104"/>
            <a:r>
              <a:rPr lang="ru-RU" sz="1800" b="1" dirty="0" err="1">
                <a:latin typeface="Arial Narrow" panose="020B0606020202030204" pitchFamily="34" charset="0"/>
              </a:rPr>
              <a:t>Які</a:t>
            </a:r>
            <a:r>
              <a:rPr lang="ru-RU" sz="1800" b="1" dirty="0">
                <a:latin typeface="Arial Narrow" panose="020B0606020202030204" pitchFamily="34" charset="0"/>
              </a:rPr>
              <a:t> з </a:t>
            </a:r>
            <a:r>
              <a:rPr lang="ru-RU" sz="1800" b="1" dirty="0" err="1">
                <a:latin typeface="Arial Narrow" panose="020B0606020202030204" pitchFamily="34" charset="0"/>
              </a:rPr>
              <a:t>цих</a:t>
            </a:r>
            <a:r>
              <a:rPr lang="ru-RU" sz="1800" b="1" dirty="0">
                <a:latin typeface="Arial Narrow" panose="020B0606020202030204" pitchFamily="34" charset="0"/>
              </a:rPr>
              <a:t> проблем Ви </a:t>
            </a:r>
            <a:r>
              <a:rPr lang="ru-RU" sz="1800" b="1" dirty="0" err="1">
                <a:latin typeface="Arial Narrow" panose="020B0606020202030204" pitchFamily="34" charset="0"/>
              </a:rPr>
              <a:t>вважаєте</a:t>
            </a:r>
            <a:r>
              <a:rPr lang="ru-RU" sz="1800" b="1" dirty="0">
                <a:latin typeface="Arial Narrow" panose="020B0606020202030204" pitchFamily="34" charset="0"/>
              </a:rPr>
              <a:t> </a:t>
            </a:r>
            <a:r>
              <a:rPr lang="ru-RU" sz="1800" b="1" dirty="0" err="1">
                <a:latin typeface="Arial Narrow" panose="020B0606020202030204" pitchFamily="34" charset="0"/>
              </a:rPr>
              <a:t>найбільш</a:t>
            </a:r>
            <a:r>
              <a:rPr lang="ru-RU" sz="1800" b="1" dirty="0">
                <a:latin typeface="Arial Narrow" panose="020B0606020202030204" pitchFamily="34" charset="0"/>
              </a:rPr>
              <a:t> </a:t>
            </a:r>
            <a:r>
              <a:rPr lang="ru-RU" sz="1800" b="1" dirty="0" err="1">
                <a:latin typeface="Arial Narrow" panose="020B0606020202030204" pitchFamily="34" charset="0"/>
              </a:rPr>
              <a:t>актуальними</a:t>
            </a:r>
            <a:r>
              <a:rPr lang="ru-RU" sz="1800" b="1" dirty="0">
                <a:latin typeface="Arial Narrow" panose="020B0606020202030204" pitchFamily="34" charset="0"/>
              </a:rPr>
              <a:t> за </a:t>
            </a:r>
            <a:r>
              <a:rPr lang="ru-RU" sz="1800" b="1" dirty="0" err="1">
                <a:latin typeface="Arial Narrow" panose="020B0606020202030204" pitchFamily="34" charset="0"/>
              </a:rPr>
              <a:t>місцем</a:t>
            </a:r>
            <a:r>
              <a:rPr lang="ru-RU" sz="1800" b="1" dirty="0">
                <a:latin typeface="Arial Narrow" panose="020B0606020202030204" pitchFamily="34" charset="0"/>
              </a:rPr>
              <a:t> </a:t>
            </a:r>
            <a:r>
              <a:rPr lang="ru-RU" sz="1800" b="1" dirty="0" err="1">
                <a:latin typeface="Arial Narrow" panose="020B0606020202030204" pitchFamily="34" charset="0"/>
              </a:rPr>
              <a:t>Вашого</a:t>
            </a:r>
            <a:r>
              <a:rPr lang="ru-RU" sz="1800" b="1" dirty="0">
                <a:latin typeface="Arial Narrow" panose="020B0606020202030204" pitchFamily="34" charset="0"/>
              </a:rPr>
              <a:t> </a:t>
            </a:r>
            <a:r>
              <a:rPr lang="ru-RU" sz="1800" b="1" dirty="0" err="1">
                <a:latin typeface="Arial Narrow" panose="020B0606020202030204" pitchFamily="34" charset="0"/>
              </a:rPr>
              <a:t>проживання</a:t>
            </a:r>
            <a:r>
              <a:rPr lang="ru-RU" sz="1800" b="1" dirty="0">
                <a:latin typeface="Arial Narrow" panose="020B0606020202030204" pitchFamily="34" charset="0"/>
              </a:rPr>
              <a:t>? </a:t>
            </a:r>
            <a:endParaRPr lang="ru-RU" sz="1800" b="1" dirty="0">
              <a:latin typeface="Arial Narrow" pitchFamily="34" charset="0"/>
              <a:ea typeface="+mn-ea"/>
              <a:cs typeface="Arial" pitchFamily="34" charset="0"/>
            </a:endParaRPr>
          </a:p>
        </p:txBody>
      </p:sp>
      <p:sp>
        <p:nvSpPr>
          <p:cNvPr id="11" name="Прямоугольник 10"/>
          <p:cNvSpPr/>
          <p:nvPr/>
        </p:nvSpPr>
        <p:spPr>
          <a:xfrm>
            <a:off x="4034035" y="979508"/>
            <a:ext cx="5038725" cy="276999"/>
          </a:xfrm>
          <a:prstGeom prst="rect">
            <a:avLst/>
          </a:prstGeom>
        </p:spPr>
        <p:txBody>
          <a:bodyPr>
            <a:spAutoFit/>
          </a:bodyPr>
          <a:lstStyle/>
          <a:p>
            <a:pPr algn="r" fontAlgn="b">
              <a:defRPr/>
            </a:pPr>
            <a:r>
              <a:rPr lang="ru-RU" sz="1200" i="1" dirty="0">
                <a:solidFill>
                  <a:srgbClr val="000000"/>
                </a:solidFill>
                <a:latin typeface="Arial Narrow" panose="020B0606020202030204" pitchFamily="34" charset="0"/>
              </a:rPr>
              <a:t>ДО 5-ТИ ВІДПОВІДЕЙ </a:t>
            </a:r>
          </a:p>
        </p:txBody>
      </p:sp>
      <p:graphicFrame>
        <p:nvGraphicFramePr>
          <p:cNvPr id="8" name="Таблица 7"/>
          <p:cNvGraphicFramePr>
            <a:graphicFrameLocks noGrp="1"/>
          </p:cNvGraphicFramePr>
          <p:nvPr>
            <p:extLst>
              <p:ext uri="{D42A27DB-BD31-4B8C-83A1-F6EECF244321}">
                <p14:modId xmlns:p14="http://schemas.microsoft.com/office/powerpoint/2010/main" val="3103033755"/>
              </p:ext>
            </p:extLst>
          </p:nvPr>
        </p:nvGraphicFramePr>
        <p:xfrm>
          <a:off x="287782" y="1296198"/>
          <a:ext cx="9505059" cy="5544339"/>
        </p:xfrm>
        <a:graphic>
          <a:graphicData uri="http://schemas.openxmlformats.org/drawingml/2006/table">
            <a:tbl>
              <a:tblPr>
                <a:tableStyleId>{5C22544A-7EE6-4342-B048-85BDC9FD1C3A}</a:tableStyleId>
              </a:tblPr>
              <a:tblGrid>
                <a:gridCol w="3561376"/>
                <a:gridCol w="974416"/>
                <a:gridCol w="974416"/>
                <a:gridCol w="974416"/>
                <a:gridCol w="97188"/>
                <a:gridCol w="822823"/>
                <a:gridCol w="962693"/>
                <a:gridCol w="1137731"/>
              </a:tblGrid>
              <a:tr h="774892">
                <a:tc>
                  <a:txBody>
                    <a:bodyPr/>
                    <a:lstStyle/>
                    <a:p>
                      <a:pPr algn="ctr" fontAlgn="b"/>
                      <a:r>
                        <a:rPr lang="uk-UA" sz="1600" b="1" i="1" u="none" strike="noStrike" dirty="0" smtClean="0">
                          <a:solidFill>
                            <a:schemeClr val="accent4"/>
                          </a:solidFill>
                          <a:effectLst/>
                          <a:latin typeface="Arial Narrow" pitchFamily="34" charset="0"/>
                        </a:rPr>
                        <a:t>ВІК, ДОХОДИ:</a:t>
                      </a:r>
                      <a:endParaRPr lang="uk-UA" sz="1600" b="1" i="1" u="none" strike="noStrike" dirty="0">
                        <a:solidFill>
                          <a:schemeClr val="accent4"/>
                        </a:solidFill>
                        <a:effectLst/>
                        <a:latin typeface="Arial Narrow" pitchFamily="34" charset="0"/>
                      </a:endParaRPr>
                    </a:p>
                  </a:txBody>
                  <a:tcPr marL="9525" marR="9525" marT="9525" marB="0" anchor="ctr">
                    <a:noFill/>
                  </a:tcPr>
                </a:tc>
                <a:tc>
                  <a:txBody>
                    <a:bodyPr/>
                    <a:lstStyle/>
                    <a:p>
                      <a:pPr marL="0" algn="ctr" defTabSz="986985" rtl="0" eaLnBrk="1" fontAlgn="b" latinLnBrk="0" hangingPunct="1"/>
                      <a:r>
                        <a:rPr lang="x-none" sz="1400" b="1" i="0" u="none" strike="noStrike" kern="1200" dirty="0">
                          <a:solidFill>
                            <a:schemeClr val="bg1"/>
                          </a:solidFill>
                          <a:effectLst/>
                          <a:latin typeface="Arial Narrow" pitchFamily="34" charset="0"/>
                          <a:ea typeface="+mn-ea"/>
                          <a:cs typeface="+mn-cs"/>
                        </a:rPr>
                        <a:t>18-35</a:t>
                      </a:r>
                    </a:p>
                  </a:txBody>
                  <a:tcPr marL="9525" marR="9525" marT="9525" marB="0" anchor="ctr">
                    <a:solidFill>
                      <a:schemeClr val="accent4"/>
                    </a:solidFill>
                  </a:tcPr>
                </a:tc>
                <a:tc>
                  <a:txBody>
                    <a:bodyPr/>
                    <a:lstStyle/>
                    <a:p>
                      <a:pPr marL="0" algn="ctr" defTabSz="986985" rtl="0" eaLnBrk="1" fontAlgn="b" latinLnBrk="0" hangingPunct="1"/>
                      <a:r>
                        <a:rPr lang="x-none" sz="1400" b="1" i="0" u="none" strike="noStrike" kern="1200" dirty="0">
                          <a:solidFill>
                            <a:schemeClr val="bg1"/>
                          </a:solidFill>
                          <a:effectLst/>
                          <a:latin typeface="Arial Narrow" pitchFamily="34" charset="0"/>
                          <a:ea typeface="+mn-ea"/>
                          <a:cs typeface="+mn-cs"/>
                        </a:rPr>
                        <a:t>36-50</a:t>
                      </a:r>
                    </a:p>
                  </a:txBody>
                  <a:tcPr marL="9525" marR="9525" marT="9525" marB="0" anchor="ctr">
                    <a:solidFill>
                      <a:schemeClr val="accent4"/>
                    </a:solidFill>
                  </a:tcPr>
                </a:tc>
                <a:tc>
                  <a:txBody>
                    <a:bodyPr/>
                    <a:lstStyle/>
                    <a:p>
                      <a:pPr marL="0" algn="ctr" defTabSz="986985" rtl="0" eaLnBrk="1" fontAlgn="b" latinLnBrk="0" hangingPunct="1"/>
                      <a:r>
                        <a:rPr lang="x-none" sz="1400" b="1" i="0" u="none" strike="noStrike" kern="1200" dirty="0">
                          <a:solidFill>
                            <a:schemeClr val="bg1"/>
                          </a:solidFill>
                          <a:effectLst/>
                          <a:latin typeface="Arial Narrow" pitchFamily="34" charset="0"/>
                          <a:ea typeface="+mn-ea"/>
                          <a:cs typeface="+mn-cs"/>
                        </a:rPr>
                        <a:t>51+</a:t>
                      </a:r>
                    </a:p>
                  </a:txBody>
                  <a:tcPr marL="9525" marR="9525" marT="9525" marB="0" anchor="ctr">
                    <a:solidFill>
                      <a:schemeClr val="accent4"/>
                    </a:solidFill>
                  </a:tcPr>
                </a:tc>
                <a:tc>
                  <a:txBody>
                    <a:bodyPr/>
                    <a:lstStyle/>
                    <a:p>
                      <a:pPr marL="0" algn="ctr" defTabSz="986985" rtl="0" eaLnBrk="1" fontAlgn="b" latinLnBrk="0" hangingPunct="1"/>
                      <a:endParaRPr lang="ru-RU" sz="1400" b="1" i="0" u="none" strike="noStrike" kern="1200" dirty="0">
                        <a:solidFill>
                          <a:schemeClr val="bg1"/>
                        </a:solidFill>
                        <a:effectLst/>
                        <a:latin typeface="Arial Narrow" pitchFamily="34" charset="0"/>
                        <a:ea typeface="+mn-ea"/>
                        <a:cs typeface="+mn-cs"/>
                      </a:endParaRPr>
                    </a:p>
                  </a:txBody>
                  <a:tcPr marL="9525" marR="9525" marT="9525" marB="0" anchor="ctr">
                    <a:noFill/>
                  </a:tcPr>
                </a:tc>
                <a:tc>
                  <a:txBody>
                    <a:bodyPr/>
                    <a:lstStyle/>
                    <a:p>
                      <a:pPr marL="0" algn="ctr" defTabSz="986985" rtl="0" eaLnBrk="1" fontAlgn="b" latinLnBrk="0" hangingPunct="1"/>
                      <a:r>
                        <a:rPr lang="ru-RU" sz="1400" b="1" i="0" u="none" strike="noStrike" kern="1200" dirty="0">
                          <a:solidFill>
                            <a:schemeClr val="bg1"/>
                          </a:solidFill>
                          <a:effectLst/>
                          <a:latin typeface="Arial Narrow" pitchFamily="34" charset="0"/>
                          <a:ea typeface="+mn-ea"/>
                          <a:cs typeface="+mn-cs"/>
                        </a:rPr>
                        <a:t>Б</a:t>
                      </a:r>
                      <a:r>
                        <a:rPr lang="en-US" sz="1400" b="1" i="0" u="none" strike="noStrike" kern="1200" dirty="0" err="1">
                          <a:solidFill>
                            <a:schemeClr val="bg1"/>
                          </a:solidFill>
                          <a:effectLst/>
                          <a:latin typeface="Arial Narrow" pitchFamily="34" charset="0"/>
                          <a:ea typeface="+mn-ea"/>
                          <a:cs typeface="+mn-cs"/>
                        </a:rPr>
                        <a:t>i</a:t>
                      </a:r>
                      <a:r>
                        <a:rPr lang="ru-RU" sz="1400" b="1" i="0" u="none" strike="noStrike" kern="1200" dirty="0" err="1">
                          <a:solidFill>
                            <a:schemeClr val="bg1"/>
                          </a:solidFill>
                          <a:effectLst/>
                          <a:latin typeface="Arial Narrow" pitchFamily="34" charset="0"/>
                          <a:ea typeface="+mn-ea"/>
                          <a:cs typeface="+mn-cs"/>
                        </a:rPr>
                        <a:t>дн</a:t>
                      </a:r>
                      <a:r>
                        <a:rPr lang="en-US" sz="1400" b="1" i="0" u="none" strike="noStrike" kern="1200" dirty="0" err="1">
                          <a:solidFill>
                            <a:schemeClr val="bg1"/>
                          </a:solidFill>
                          <a:effectLst/>
                          <a:latin typeface="Arial Narrow" pitchFamily="34" charset="0"/>
                          <a:ea typeface="+mn-ea"/>
                          <a:cs typeface="+mn-cs"/>
                        </a:rPr>
                        <a:t>i</a:t>
                      </a:r>
                      <a:endParaRPr lang="en-US" sz="1400" b="1" i="0" u="none" strike="noStrike" kern="1200" dirty="0">
                        <a:solidFill>
                          <a:schemeClr val="bg1"/>
                        </a:solidFill>
                        <a:effectLst/>
                        <a:latin typeface="Arial Narrow" pitchFamily="34" charset="0"/>
                        <a:ea typeface="+mn-ea"/>
                        <a:cs typeface="+mn-cs"/>
                      </a:endParaRPr>
                    </a:p>
                  </a:txBody>
                  <a:tcPr marL="9525" marR="9525" marT="9525" marB="0" anchor="ctr">
                    <a:solidFill>
                      <a:schemeClr val="accent4"/>
                    </a:solidFill>
                  </a:tcPr>
                </a:tc>
                <a:tc>
                  <a:txBody>
                    <a:bodyPr/>
                    <a:lstStyle/>
                    <a:p>
                      <a:pPr marL="0" algn="ctr" defTabSz="986985" rtl="0" eaLnBrk="1" fontAlgn="b" latinLnBrk="0" hangingPunct="1"/>
                      <a:r>
                        <a:rPr lang="ru-RU" sz="1400" b="1" i="0" u="none" strike="noStrike" kern="1200" dirty="0" err="1">
                          <a:solidFill>
                            <a:schemeClr val="bg1"/>
                          </a:solidFill>
                          <a:effectLst/>
                          <a:latin typeface="Arial Narrow" pitchFamily="34" charset="0"/>
                          <a:ea typeface="+mn-ea"/>
                          <a:cs typeface="+mn-cs"/>
                        </a:rPr>
                        <a:t>Малозабезпечен</a:t>
                      </a:r>
                      <a:r>
                        <a:rPr lang="en-US" sz="1400" b="1" i="0" u="none" strike="noStrike" kern="1200" dirty="0" err="1">
                          <a:solidFill>
                            <a:schemeClr val="bg1"/>
                          </a:solidFill>
                          <a:effectLst/>
                          <a:latin typeface="Arial Narrow" pitchFamily="34" charset="0"/>
                          <a:ea typeface="+mn-ea"/>
                          <a:cs typeface="+mn-cs"/>
                        </a:rPr>
                        <a:t>i</a:t>
                      </a:r>
                      <a:endParaRPr lang="en-US" sz="1400" b="1" i="0" u="none" strike="noStrike" kern="1200" dirty="0">
                        <a:solidFill>
                          <a:schemeClr val="bg1"/>
                        </a:solidFill>
                        <a:effectLst/>
                        <a:latin typeface="Arial Narrow" pitchFamily="34" charset="0"/>
                        <a:ea typeface="+mn-ea"/>
                        <a:cs typeface="+mn-cs"/>
                      </a:endParaRPr>
                    </a:p>
                  </a:txBody>
                  <a:tcPr marL="9525" marR="9525" marT="9525" marB="0" anchor="ctr">
                    <a:solidFill>
                      <a:schemeClr val="accent4"/>
                    </a:solidFill>
                  </a:tcPr>
                </a:tc>
                <a:tc>
                  <a:txBody>
                    <a:bodyPr/>
                    <a:lstStyle/>
                    <a:p>
                      <a:pPr marL="0" algn="ctr" defTabSz="986985" rtl="0" eaLnBrk="1" fontAlgn="b" latinLnBrk="0" hangingPunct="1"/>
                      <a:r>
                        <a:rPr lang="ru-RU" sz="1400" b="1" i="0" u="none" strike="noStrike" kern="1200" dirty="0" err="1">
                          <a:solidFill>
                            <a:schemeClr val="bg1"/>
                          </a:solidFill>
                          <a:effectLst/>
                          <a:latin typeface="Arial Narrow" pitchFamily="34" charset="0"/>
                          <a:ea typeface="+mn-ea"/>
                          <a:cs typeface="+mn-cs"/>
                        </a:rPr>
                        <a:t>Середнього</a:t>
                      </a:r>
                      <a:r>
                        <a:rPr lang="ru-RU" sz="1400" b="1" i="0" u="none" strike="noStrike" kern="1200" dirty="0">
                          <a:solidFill>
                            <a:schemeClr val="bg1"/>
                          </a:solidFill>
                          <a:effectLst/>
                          <a:latin typeface="Arial Narrow" pitchFamily="34" charset="0"/>
                          <a:ea typeface="+mn-ea"/>
                          <a:cs typeface="+mn-cs"/>
                        </a:rPr>
                        <a:t> р</a:t>
                      </a:r>
                      <a:r>
                        <a:rPr lang="en-US" sz="1400" b="1" i="0" u="none" strike="noStrike" kern="1200" dirty="0" err="1">
                          <a:solidFill>
                            <a:schemeClr val="bg1"/>
                          </a:solidFill>
                          <a:effectLst/>
                          <a:latin typeface="Arial Narrow" pitchFamily="34" charset="0"/>
                          <a:ea typeface="+mn-ea"/>
                          <a:cs typeface="+mn-cs"/>
                        </a:rPr>
                        <a:t>i</a:t>
                      </a:r>
                      <a:r>
                        <a:rPr lang="ru-RU" sz="1400" b="1" i="0" u="none" strike="noStrike" kern="1200" dirty="0" err="1">
                          <a:solidFill>
                            <a:schemeClr val="bg1"/>
                          </a:solidFill>
                          <a:effectLst/>
                          <a:latin typeface="Arial Narrow" pitchFamily="34" charset="0"/>
                          <a:ea typeface="+mn-ea"/>
                          <a:cs typeface="+mn-cs"/>
                        </a:rPr>
                        <a:t>вня</a:t>
                      </a:r>
                      <a:endParaRPr lang="ru-RU" sz="1400" b="1" i="0" u="none" strike="noStrike" kern="1200" dirty="0">
                        <a:solidFill>
                          <a:schemeClr val="bg1"/>
                        </a:solidFill>
                        <a:effectLst/>
                        <a:latin typeface="Arial Narrow" pitchFamily="34" charset="0"/>
                        <a:ea typeface="+mn-ea"/>
                        <a:cs typeface="+mn-cs"/>
                      </a:endParaRPr>
                    </a:p>
                  </a:txBody>
                  <a:tcPr marL="9525" marR="9525" marT="9525" marB="0" anchor="ctr">
                    <a:solidFill>
                      <a:schemeClr val="accent4"/>
                    </a:solidFill>
                  </a:tcPr>
                </a:tc>
              </a:tr>
              <a:tr h="217282">
                <a:tc>
                  <a:txBody>
                    <a:bodyPr/>
                    <a:lstStyle/>
                    <a:p>
                      <a:pPr marL="36000" algn="l" fontAlgn="b"/>
                      <a:r>
                        <a:rPr lang="ru-RU" sz="1200" b="0" i="0" u="none" strike="noStrike" dirty="0">
                          <a:solidFill>
                            <a:srgbClr val="000000"/>
                          </a:solidFill>
                          <a:effectLst/>
                          <a:latin typeface="Arial Narrow" panose="020B0606020202030204" pitchFamily="34" charset="0"/>
                        </a:rPr>
                        <a:t>В</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дсутн</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сть</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роботи</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65</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61</a:t>
                      </a:r>
                    </a:p>
                  </a:txBody>
                  <a:tcPr marL="9525" marR="9525" marT="9525" marB="0" anchor="ctr">
                    <a:solidFill>
                      <a:schemeClr val="accent4">
                        <a:lumMod val="40000"/>
                        <a:lumOff val="60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56</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65</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69</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52</a:t>
                      </a:r>
                    </a:p>
                  </a:txBody>
                  <a:tcPr marL="9525" marR="9525" marT="9525" marB="0" anchor="ctr">
                    <a:solidFill>
                      <a:schemeClr val="bg1">
                        <a:lumMod val="95000"/>
                      </a:schemeClr>
                    </a:solidFill>
                  </a:tcPr>
                </a:tc>
              </a:tr>
              <a:tr h="217282">
                <a:tc>
                  <a:txBody>
                    <a:bodyPr/>
                    <a:lstStyle/>
                    <a:p>
                      <a:pPr marL="36000" algn="l" fontAlgn="b"/>
                      <a:r>
                        <a:rPr lang="ru-RU" sz="1200" b="0" i="0" u="none" strike="noStrike" dirty="0" err="1">
                          <a:solidFill>
                            <a:srgbClr val="000000"/>
                          </a:solidFill>
                          <a:effectLst/>
                          <a:latin typeface="Arial Narrow" panose="020B0606020202030204" pitchFamily="34" charset="0"/>
                        </a:rPr>
                        <a:t>Низький</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рiвень</a:t>
                      </a:r>
                      <a:r>
                        <a:rPr lang="ru-RU" sz="1200" b="0" i="0" u="none" strike="noStrike" dirty="0">
                          <a:solidFill>
                            <a:srgbClr val="000000"/>
                          </a:solidFill>
                          <a:effectLst/>
                          <a:latin typeface="Arial Narrow" panose="020B0606020202030204" pitchFamily="34" charset="0"/>
                        </a:rPr>
                        <a:t> зарплат в </a:t>
                      </a:r>
                      <a:r>
                        <a:rPr lang="ru-RU" sz="1200" b="0" i="0" u="none" strike="noStrike" dirty="0" err="1">
                          <a:solidFill>
                            <a:srgbClr val="000000"/>
                          </a:solidFill>
                          <a:effectLst/>
                          <a:latin typeface="Arial Narrow" panose="020B0606020202030204" pitchFamily="34" charset="0"/>
                        </a:rPr>
                        <a:t>регiонi</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49</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54</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46</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39</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45</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57</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dirty="0">
                          <a:solidFill>
                            <a:srgbClr val="000000"/>
                          </a:solidFill>
                          <a:effectLst/>
                          <a:latin typeface="Arial Narrow" panose="020B0606020202030204" pitchFamily="34" charset="0"/>
                        </a:rPr>
                        <a:t>Б</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дн</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сть</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43</a:t>
                      </a:r>
                    </a:p>
                  </a:txBody>
                  <a:tcPr marL="9525" marR="9525" marT="9525" marB="0" anchor="ctr">
                    <a:solidFill>
                      <a:schemeClr val="accent4">
                        <a:lumMod val="40000"/>
                        <a:lumOff val="60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36</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42</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a:solidFill>
                            <a:srgbClr val="000000"/>
                          </a:solidFill>
                          <a:effectLst/>
                          <a:latin typeface="Arial Narrow" panose="020B0606020202030204" pitchFamily="34" charset="0"/>
                        </a:rPr>
                        <a:t>Неяк</a:t>
                      </a:r>
                      <a:r>
                        <a:rPr lang="en-US" sz="1200" b="0" i="0" u="none" strike="noStrike">
                          <a:solidFill>
                            <a:srgbClr val="000000"/>
                          </a:solidFill>
                          <a:effectLst/>
                          <a:latin typeface="Arial Narrow" panose="020B0606020202030204" pitchFamily="34" charset="0"/>
                        </a:rPr>
                        <a:t>i</a:t>
                      </a:r>
                      <a:r>
                        <a:rPr lang="ru-RU" sz="1200" b="0" i="0" u="none" strike="noStrike">
                          <a:solidFill>
                            <a:srgbClr val="000000"/>
                          </a:solidFill>
                          <a:effectLst/>
                          <a:latin typeface="Arial Narrow" panose="020B0606020202030204" pitchFamily="34" charset="0"/>
                        </a:rPr>
                        <a:t>сне медичне обслуговування</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39</a:t>
                      </a:r>
                    </a:p>
                  </a:txBody>
                  <a:tcPr marL="9525" marR="9525" marT="9525" marB="0" anchor="ctr">
                    <a:solidFill>
                      <a:schemeClr val="accent4">
                        <a:lumMod val="40000"/>
                        <a:lumOff val="60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29</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32</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41</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dirty="0" err="1">
                          <a:solidFill>
                            <a:srgbClr val="000000"/>
                          </a:solidFill>
                          <a:effectLst/>
                          <a:latin typeface="Arial Narrow" panose="020B0606020202030204" pitchFamily="34" charset="0"/>
                        </a:rPr>
                        <a:t>Поганий</a:t>
                      </a:r>
                      <a:r>
                        <a:rPr lang="ru-RU" sz="1200" b="0" i="0" u="none" strike="noStrike" dirty="0">
                          <a:solidFill>
                            <a:srgbClr val="000000"/>
                          </a:solidFill>
                          <a:effectLst/>
                          <a:latin typeface="Arial Narrow" panose="020B0606020202030204" pitchFamily="34" charset="0"/>
                        </a:rPr>
                        <a:t> стан дор</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г</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34</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31</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36</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32</a:t>
                      </a:r>
                    </a:p>
                  </a:txBody>
                  <a:tcPr marL="9525" marR="9525" marT="9525" marB="0" anchor="ctr">
                    <a:solidFill>
                      <a:schemeClr val="accent4">
                        <a:lumMod val="40000"/>
                        <a:lumOff val="60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29</a:t>
                      </a:r>
                    </a:p>
                  </a:txBody>
                  <a:tcPr marL="9525" marR="9525" marT="9525" marB="0" anchor="ctr">
                    <a:solidFill>
                      <a:schemeClr val="bg1">
                        <a:lumMod val="95000"/>
                      </a:schemeClr>
                    </a:solidFill>
                  </a:tcPr>
                </a:tc>
              </a:tr>
              <a:tr h="217282">
                <a:tc>
                  <a:txBody>
                    <a:bodyPr/>
                    <a:lstStyle/>
                    <a:p>
                      <a:pPr marL="36000" algn="l" fontAlgn="b"/>
                      <a:r>
                        <a:rPr lang="ru-RU" sz="1200" b="0" i="0" u="none" strike="noStrike" dirty="0" err="1">
                          <a:solidFill>
                            <a:srgbClr val="000000"/>
                          </a:solidFill>
                          <a:effectLst/>
                          <a:latin typeface="Arial Narrow" panose="020B0606020202030204" pitchFamily="34" charset="0"/>
                        </a:rPr>
                        <a:t>Занепад</a:t>
                      </a:r>
                      <a:r>
                        <a:rPr lang="ru-RU" sz="1200" b="0" i="0" u="none" strike="noStrike" dirty="0">
                          <a:solidFill>
                            <a:srgbClr val="000000"/>
                          </a:solidFill>
                          <a:effectLst/>
                          <a:latin typeface="Arial Narrow" panose="020B0606020202030204" pitchFamily="34" charset="0"/>
                        </a:rPr>
                        <a:t> с</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льського</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господарства</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18</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25</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22</a:t>
                      </a:r>
                    </a:p>
                  </a:txBody>
                  <a:tcPr marL="9525" marR="9525" marT="9525" marB="0" anchor="ctr">
                    <a:solidFill>
                      <a:schemeClr val="accent4">
                        <a:lumMod val="40000"/>
                        <a:lumOff val="60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13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33</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dirty="0" err="1">
                          <a:solidFill>
                            <a:srgbClr val="000000"/>
                          </a:solidFill>
                          <a:effectLst/>
                          <a:latin typeface="Arial Narrow" panose="020B0606020202030204" pitchFamily="34" charset="0"/>
                        </a:rPr>
                        <a:t>Занепад</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промисловост</a:t>
                      </a:r>
                      <a:r>
                        <a:rPr lang="en-US" sz="1200" b="0" i="0" u="none" strike="noStrike" dirty="0" err="1">
                          <a:solidFill>
                            <a:srgbClr val="000000"/>
                          </a:solidFill>
                          <a:effectLst/>
                          <a:latin typeface="Arial Narrow" panose="020B0606020202030204" pitchFamily="34" charset="0"/>
                        </a:rPr>
                        <a:t>i</a:t>
                      </a:r>
                      <a:endParaRPr lang="en-US"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19</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19</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18</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9</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27</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a:solidFill>
                            <a:srgbClr val="000000"/>
                          </a:solidFill>
                          <a:effectLst/>
                          <a:latin typeface="Arial Narrow" panose="020B0606020202030204" pitchFamily="34" charset="0"/>
                        </a:rPr>
                        <a:t>Наркоман</a:t>
                      </a:r>
                      <a:r>
                        <a:rPr lang="en-US" sz="1200" b="0" i="0" u="none" strike="noStrike">
                          <a:solidFill>
                            <a:srgbClr val="000000"/>
                          </a:solidFill>
                          <a:effectLst/>
                          <a:latin typeface="Arial Narrow" panose="020B0606020202030204" pitchFamily="34" charset="0"/>
                        </a:rPr>
                        <a:t>i</a:t>
                      </a:r>
                      <a:r>
                        <a:rPr lang="ru-RU" sz="1200" b="0" i="0" u="none" strike="noStrike">
                          <a:solidFill>
                            <a:srgbClr val="000000"/>
                          </a:solidFill>
                          <a:effectLst/>
                          <a:latin typeface="Arial Narrow" panose="020B0606020202030204" pitchFamily="34" charset="0"/>
                        </a:rPr>
                        <a:t>я, алкогол</a:t>
                      </a:r>
                      <a:r>
                        <a:rPr lang="en-US" sz="1200" b="0" i="0" u="none" strike="noStrike">
                          <a:solidFill>
                            <a:srgbClr val="000000"/>
                          </a:solidFill>
                          <a:effectLst/>
                          <a:latin typeface="Arial Narrow" panose="020B0606020202030204" pitchFamily="34" charset="0"/>
                        </a:rPr>
                        <a:t>i</a:t>
                      </a:r>
                      <a:r>
                        <a:rPr lang="ru-RU" sz="1200" b="0" i="0" u="none" strike="noStrike">
                          <a:solidFill>
                            <a:srgbClr val="000000"/>
                          </a:solidFill>
                          <a:effectLst/>
                          <a:latin typeface="Arial Narrow" panose="020B0606020202030204" pitchFamily="34" charset="0"/>
                        </a:rPr>
                        <a:t>зм</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15</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13</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13</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14</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dirty="0" err="1">
                          <a:solidFill>
                            <a:srgbClr val="000000"/>
                          </a:solidFill>
                          <a:effectLst/>
                          <a:latin typeface="Arial Narrow" panose="020B0606020202030204" pitchFamily="34" charset="0"/>
                        </a:rPr>
                        <a:t>Поганий</a:t>
                      </a:r>
                      <a:r>
                        <a:rPr lang="ru-RU" sz="1200" b="0" i="0" u="none" strike="noStrike" dirty="0">
                          <a:solidFill>
                            <a:srgbClr val="000000"/>
                          </a:solidFill>
                          <a:effectLst/>
                          <a:latin typeface="Arial Narrow" panose="020B0606020202030204" pitchFamily="34" charset="0"/>
                        </a:rPr>
                        <a:t> стан </a:t>
                      </a:r>
                      <a:r>
                        <a:rPr lang="ru-RU" sz="1200" b="0" i="0" u="none" strike="noStrike" dirty="0" err="1">
                          <a:solidFill>
                            <a:srgbClr val="000000"/>
                          </a:solidFill>
                          <a:effectLst/>
                          <a:latin typeface="Arial Narrow" panose="020B0606020202030204" pitchFamily="34" charset="0"/>
                        </a:rPr>
                        <a:t>еколог</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ї</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10</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13</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6</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15</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12</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dirty="0">
                          <a:solidFill>
                            <a:srgbClr val="000000"/>
                          </a:solidFill>
                          <a:effectLst/>
                          <a:latin typeface="Arial Narrow" panose="020B0606020202030204" pitchFamily="34" charset="0"/>
                        </a:rPr>
                        <a:t>Незаконна </a:t>
                      </a:r>
                      <a:r>
                        <a:rPr lang="ru-RU" sz="1200" b="0" i="0" u="none" strike="noStrike" dirty="0" err="1">
                          <a:solidFill>
                            <a:srgbClr val="000000"/>
                          </a:solidFill>
                          <a:effectLst/>
                          <a:latin typeface="Arial Narrow" panose="020B0606020202030204" pitchFamily="34" charset="0"/>
                        </a:rPr>
                        <a:t>вирубка</a:t>
                      </a:r>
                      <a:r>
                        <a:rPr lang="ru-RU" sz="1200" b="0" i="0" u="none" strike="noStrike" dirty="0">
                          <a:solidFill>
                            <a:srgbClr val="000000"/>
                          </a:solidFill>
                          <a:effectLst/>
                          <a:latin typeface="Arial Narrow" panose="020B0606020202030204" pitchFamily="34" charset="0"/>
                        </a:rPr>
                        <a:t> л</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су</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11</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11</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14</a:t>
                      </a:r>
                    </a:p>
                  </a:txBody>
                  <a:tcPr marL="9525" marR="9525" marT="9525" marB="0" anchor="ctr">
                    <a:solidFill>
                      <a:schemeClr val="accent4">
                        <a:lumMod val="40000"/>
                        <a:lumOff val="60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12</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17</a:t>
                      </a:r>
                    </a:p>
                  </a:txBody>
                  <a:tcPr marL="9525" marR="9525" marT="9525" marB="0" anchor="ctr">
                    <a:solidFill>
                      <a:schemeClr val="accent4">
                        <a:lumMod val="40000"/>
                        <a:lumOff val="60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8</a:t>
                      </a:r>
                    </a:p>
                  </a:txBody>
                  <a:tcPr marL="9525" marR="9525" marT="9525" marB="0" anchor="ctr">
                    <a:solidFill>
                      <a:schemeClr val="bg1">
                        <a:lumMod val="95000"/>
                      </a:schemeClr>
                    </a:solidFill>
                  </a:tcPr>
                </a:tc>
              </a:tr>
              <a:tr h="217282">
                <a:tc>
                  <a:txBody>
                    <a:bodyPr/>
                    <a:lstStyle/>
                    <a:p>
                      <a:pPr marL="36000" algn="l" fontAlgn="b"/>
                      <a:r>
                        <a:rPr lang="ru-RU" sz="1200" b="0" i="0" u="none" strike="noStrike">
                          <a:solidFill>
                            <a:srgbClr val="000000"/>
                          </a:solidFill>
                          <a:effectLst/>
                          <a:latin typeface="Arial Narrow" panose="020B0606020202030204" pitchFamily="34" charset="0"/>
                        </a:rPr>
                        <a:t>Вимирання с</a:t>
                      </a:r>
                      <a:r>
                        <a:rPr lang="en-US" sz="1200" b="0" i="0" u="none" strike="noStrike">
                          <a:solidFill>
                            <a:srgbClr val="000000"/>
                          </a:solidFill>
                          <a:effectLst/>
                          <a:latin typeface="Arial Narrow" panose="020B0606020202030204" pitchFamily="34" charset="0"/>
                        </a:rPr>
                        <a:t>i</a:t>
                      </a:r>
                      <a:r>
                        <a:rPr lang="ru-RU" sz="1200" b="0" i="0" u="none" strike="noStrike">
                          <a:solidFill>
                            <a:srgbClr val="000000"/>
                          </a:solidFill>
                          <a:effectLst/>
                          <a:latin typeface="Arial Narrow" panose="020B0606020202030204" pitchFamily="34" charset="0"/>
                        </a:rPr>
                        <a:t>л</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12</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10</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12</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8</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13</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12</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a:solidFill>
                            <a:srgbClr val="000000"/>
                          </a:solidFill>
                          <a:effectLst/>
                          <a:latin typeface="Arial Narrow" panose="020B0606020202030204" pitchFamily="34" charset="0"/>
                        </a:rPr>
                        <a:t>Недостатня увага до проблем молодi</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17</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6</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7</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7</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9</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11</a:t>
                      </a:r>
                    </a:p>
                  </a:txBody>
                  <a:tcPr marL="9525" marR="9525" marT="9525" marB="0" anchor="ctr">
                    <a:solidFill>
                      <a:schemeClr val="bg1">
                        <a:lumMod val="95000"/>
                      </a:schemeClr>
                    </a:solidFill>
                  </a:tcPr>
                </a:tc>
              </a:tr>
              <a:tr h="423807">
                <a:tc>
                  <a:txBody>
                    <a:bodyPr/>
                    <a:lstStyle/>
                    <a:p>
                      <a:pPr marL="36000" algn="l" fontAlgn="b"/>
                      <a:r>
                        <a:rPr lang="ru-RU" sz="1200" b="0" i="0" u="none" strike="noStrike" dirty="0" err="1">
                          <a:solidFill>
                            <a:srgbClr val="000000"/>
                          </a:solidFill>
                          <a:effectLst/>
                          <a:latin typeface="Arial Narrow" panose="020B0606020202030204" pitchFamily="34" charset="0"/>
                        </a:rPr>
                        <a:t>Погане</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транспортне</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сполучення</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мiж</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мiстами</a:t>
                      </a:r>
                      <a:r>
                        <a:rPr lang="ru-RU" sz="1200" b="0" i="0" u="none" strike="noStrike" dirty="0">
                          <a:solidFill>
                            <a:srgbClr val="000000"/>
                          </a:solidFill>
                          <a:effectLst/>
                          <a:latin typeface="Arial Narrow" panose="020B0606020202030204" pitchFamily="34" charset="0"/>
                        </a:rPr>
                        <a:t> i селами</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9</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8</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8</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8</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9</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8</a:t>
                      </a:r>
                    </a:p>
                  </a:txBody>
                  <a:tcPr marL="9525" marR="9525" marT="9525" marB="0" anchor="ctr">
                    <a:solidFill>
                      <a:schemeClr val="bg1">
                        <a:lumMod val="95000"/>
                      </a:schemeClr>
                    </a:solidFill>
                  </a:tcPr>
                </a:tc>
              </a:tr>
              <a:tr h="217282">
                <a:tc>
                  <a:txBody>
                    <a:bodyPr/>
                    <a:lstStyle/>
                    <a:p>
                      <a:pPr marL="36000" algn="l" fontAlgn="b"/>
                      <a:r>
                        <a:rPr lang="ru-RU" sz="1200" b="0" i="0" u="none" strike="noStrike">
                          <a:solidFill>
                            <a:srgbClr val="000000"/>
                          </a:solidFill>
                          <a:effectLst/>
                          <a:latin typeface="Arial Narrow" panose="020B0606020202030204" pitchFamily="34" charset="0"/>
                        </a:rPr>
                        <a:t>Нестача дитячих садочк</a:t>
                      </a:r>
                      <a:r>
                        <a:rPr lang="en-US" sz="1200" b="0" i="0" u="none" strike="noStrike">
                          <a:solidFill>
                            <a:srgbClr val="000000"/>
                          </a:solidFill>
                          <a:effectLst/>
                          <a:latin typeface="Arial Narrow" panose="020B0606020202030204" pitchFamily="34" charset="0"/>
                        </a:rPr>
                        <a:t>i</a:t>
                      </a:r>
                      <a:r>
                        <a:rPr lang="ru-RU" sz="1200" b="0" i="0" u="none" strike="noStrike">
                          <a:solidFill>
                            <a:srgbClr val="000000"/>
                          </a:solidFill>
                          <a:effectLst/>
                          <a:latin typeface="Arial Narrow" panose="020B0606020202030204" pitchFamily="34" charset="0"/>
                        </a:rPr>
                        <a:t>в</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10</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11</a:t>
                      </a:r>
                    </a:p>
                  </a:txBody>
                  <a:tcPr marL="9525" marR="9525" marT="9525" marB="0" anchor="ctr">
                    <a:solidFill>
                      <a:schemeClr val="accent4">
                        <a:lumMod val="40000"/>
                        <a:lumOff val="60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8</a:t>
                      </a:r>
                    </a:p>
                  </a:txBody>
                  <a:tcPr marL="9525" marR="9525" marT="9525" marB="0" anchor="ctr">
                    <a:solidFill>
                      <a:schemeClr val="accent4">
                        <a:lumMod val="40000"/>
                        <a:lumOff val="60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9</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a:solidFill>
                            <a:srgbClr val="000000"/>
                          </a:solidFill>
                          <a:effectLst/>
                          <a:latin typeface="Arial Narrow" panose="020B0606020202030204" pitchFamily="34" charset="0"/>
                        </a:rPr>
                        <a:t>Вiдсутнiсть умов для ведення бiзнесу</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9</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7</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9</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a:solidFill>
                            <a:srgbClr val="000000"/>
                          </a:solidFill>
                          <a:effectLst/>
                          <a:latin typeface="Arial Narrow" panose="020B0606020202030204" pitchFamily="34" charset="0"/>
                        </a:rPr>
                        <a:t>Розкрадання земель</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5</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r>
              <a:tr h="217282">
                <a:tc>
                  <a:txBody>
                    <a:bodyPr/>
                    <a:lstStyle/>
                    <a:p>
                      <a:pPr marL="36000" algn="l" fontAlgn="b"/>
                      <a:r>
                        <a:rPr lang="ru-RU" sz="1200" b="0" i="0" u="none" strike="noStrike">
                          <a:solidFill>
                            <a:srgbClr val="000000"/>
                          </a:solidFill>
                          <a:effectLst/>
                          <a:latin typeface="Arial Narrow" panose="020B0606020202030204" pitchFamily="34" charset="0"/>
                        </a:rPr>
                        <a:t>Мало мiсць для культурного дозвiлля</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6</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4</a:t>
                      </a:r>
                    </a:p>
                  </a:txBody>
                  <a:tcPr marL="9525" marR="9525" marT="9525" marB="0" anchor="ctr">
                    <a:solidFill>
                      <a:schemeClr val="accent4">
                        <a:lumMod val="40000"/>
                        <a:lumOff val="60000"/>
                      </a:schemeClr>
                    </a:solidFill>
                  </a:tcPr>
                </a:tc>
              </a:tr>
              <a:tr h="217282">
                <a:tc>
                  <a:txBody>
                    <a:bodyPr/>
                    <a:lstStyle/>
                    <a:p>
                      <a:pPr marL="36000" algn="l" fontAlgn="b"/>
                      <a:r>
                        <a:rPr lang="ru-RU" sz="1200" b="0" i="0" u="none" strike="noStrike" dirty="0" err="1">
                          <a:solidFill>
                            <a:srgbClr val="000000"/>
                          </a:solidFill>
                          <a:effectLst/>
                          <a:latin typeface="Arial Narrow" panose="020B0606020202030204" pitchFamily="34" charset="0"/>
                        </a:rPr>
                        <a:t>Проблеми</a:t>
                      </a:r>
                      <a:r>
                        <a:rPr lang="ru-RU" sz="1200" b="0" i="0" u="none" strike="noStrike" dirty="0">
                          <a:solidFill>
                            <a:srgbClr val="000000"/>
                          </a:solidFill>
                          <a:effectLst/>
                          <a:latin typeface="Arial Narrow" panose="020B0606020202030204" pitchFamily="34" charset="0"/>
                        </a:rPr>
                        <a:t> з </a:t>
                      </a:r>
                      <a:r>
                        <a:rPr lang="ru-RU" sz="1200" b="0" i="0" u="none" strike="noStrike" dirty="0" err="1">
                          <a:solidFill>
                            <a:srgbClr val="000000"/>
                          </a:solidFill>
                          <a:effectLst/>
                          <a:latin typeface="Arial Narrow" panose="020B0606020202030204" pitchFamily="34" charset="0"/>
                        </a:rPr>
                        <a:t>водопостачанням</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r>
              <a:tr h="217282">
                <a:tc>
                  <a:txBody>
                    <a:bodyPr/>
                    <a:lstStyle/>
                    <a:p>
                      <a:pPr marL="36000" algn="l" fontAlgn="b"/>
                      <a:r>
                        <a:rPr lang="ru-RU" sz="1200" b="0" i="0" u="none" strike="noStrike" dirty="0" err="1">
                          <a:solidFill>
                            <a:srgbClr val="000000"/>
                          </a:solidFill>
                          <a:effectLst/>
                          <a:latin typeface="Arial Narrow" panose="020B0606020202030204" pitchFamily="34" charset="0"/>
                        </a:rPr>
                        <a:t>Високий</a:t>
                      </a:r>
                      <a:r>
                        <a:rPr lang="ru-RU" sz="1200" b="0" i="0" u="none" strike="noStrike" dirty="0">
                          <a:solidFill>
                            <a:srgbClr val="000000"/>
                          </a:solidFill>
                          <a:effectLst/>
                          <a:latin typeface="Arial Narrow" panose="020B0606020202030204" pitchFamily="34" charset="0"/>
                        </a:rPr>
                        <a:t> р</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вень</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злочинност</a:t>
                      </a:r>
                      <a:r>
                        <a:rPr lang="en-US" sz="1200" b="0" i="0" u="none" strike="noStrike" dirty="0" err="1">
                          <a:solidFill>
                            <a:srgbClr val="000000"/>
                          </a:solidFill>
                          <a:effectLst/>
                          <a:latin typeface="Arial Narrow" panose="020B0606020202030204" pitchFamily="34" charset="0"/>
                        </a:rPr>
                        <a:t>i</a:t>
                      </a:r>
                      <a:endParaRPr lang="en-US"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5</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2</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4</a:t>
                      </a:r>
                    </a:p>
                  </a:txBody>
                  <a:tcPr marL="9525" marR="9525" marT="9525" marB="0" anchor="ctr">
                    <a:solidFill>
                      <a:schemeClr val="bg1">
                        <a:lumMod val="95000"/>
                      </a:schemeClr>
                    </a:solidFill>
                  </a:tcPr>
                </a:tc>
              </a:tr>
              <a:tr h="217282">
                <a:tc>
                  <a:txBody>
                    <a:bodyPr/>
                    <a:lstStyle/>
                    <a:p>
                      <a:pPr marL="36000" algn="l" fontAlgn="b"/>
                      <a:r>
                        <a:rPr lang="en-US" sz="1200" b="0" i="0" u="none" strike="noStrike" dirty="0">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нше</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endParaRPr lang="x-none"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r>
              <a:tr h="217282">
                <a:tc>
                  <a:txBody>
                    <a:bodyPr/>
                    <a:lstStyle/>
                    <a:p>
                      <a:pPr marL="36000" algn="l" fontAlgn="b"/>
                      <a:r>
                        <a:rPr lang="ru-RU" sz="1200" b="0" i="0" u="none" strike="noStrike" dirty="0" err="1">
                          <a:solidFill>
                            <a:srgbClr val="000000"/>
                          </a:solidFill>
                          <a:effectLst/>
                          <a:latin typeface="Arial Narrow" panose="020B0606020202030204" pitchFamily="34" charset="0"/>
                        </a:rPr>
                        <a:t>Важко</a:t>
                      </a:r>
                      <a:r>
                        <a:rPr lang="ru-RU" sz="1200" b="0" i="0" u="none" strike="noStrike" dirty="0">
                          <a:solidFill>
                            <a:srgbClr val="000000"/>
                          </a:solidFill>
                          <a:effectLst/>
                          <a:latin typeface="Arial Narrow" panose="020B0606020202030204" pitchFamily="34" charset="0"/>
                        </a:rPr>
                        <a:t> в</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дпов</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сти</a:t>
                      </a:r>
                      <a:endParaRPr lang="ru-RU"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endParaRPr lang="x-none"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ctr"/>
                      <a:endParaRPr lang="uk-UA" sz="1200" b="0" i="0" u="none" strike="noStrike" dirty="0">
                        <a:solidFill>
                          <a:srgbClr val="000000"/>
                        </a:solidFill>
                        <a:effectLst/>
                        <a:latin typeface="Arial Narrow"/>
                      </a:endParaRPr>
                    </a:p>
                  </a:txBody>
                  <a:tcPr marL="9525" marR="9525" marT="9525" marB="0" anchor="ctr">
                    <a:noFill/>
                  </a:tcPr>
                </a:tc>
                <a:tc>
                  <a:txBody>
                    <a:bodyPr/>
                    <a:lstStyle/>
                    <a:p>
                      <a:pPr algn="ctr" fontAlgn="b"/>
                      <a:r>
                        <a:rPr lang="x-none" sz="1200" b="0" i="0" u="none" strike="noStrike" dirty="0">
                          <a:solidFill>
                            <a:srgbClr val="000000"/>
                          </a:solidFill>
                          <a:effectLst/>
                          <a:latin typeface="Arial Narrow" panose="020B0606020202030204" pitchFamily="34" charset="0"/>
                        </a:rPr>
                        <a:t>3</a:t>
                      </a:r>
                    </a:p>
                  </a:txBody>
                  <a:tcPr marL="9525" marR="9525" marT="9525" marB="0" anchor="ctr">
                    <a:solidFill>
                      <a:schemeClr val="bg1">
                        <a:lumMod val="95000"/>
                      </a:schemeClr>
                    </a:solidFill>
                  </a:tcPr>
                </a:tc>
                <a:tc>
                  <a:txBody>
                    <a:bodyPr/>
                    <a:lstStyle/>
                    <a:p>
                      <a:pPr algn="ctr" fontAlgn="b"/>
                      <a:r>
                        <a:rPr lang="x-none" sz="1200" b="0" i="0" u="none" strike="noStrike" dirty="0">
                          <a:solidFill>
                            <a:srgbClr val="000000"/>
                          </a:solidFill>
                          <a:effectLst/>
                          <a:latin typeface="Arial Narrow" panose="020B0606020202030204" pitchFamily="34" charset="0"/>
                        </a:rPr>
                        <a:t>1</a:t>
                      </a:r>
                    </a:p>
                  </a:txBody>
                  <a:tcPr marL="9525" marR="9525" marT="9525" marB="0" anchor="ctr">
                    <a:solidFill>
                      <a:schemeClr val="bg1">
                        <a:lumMod val="95000"/>
                      </a:schemeClr>
                    </a:solidFill>
                  </a:tcPr>
                </a:tc>
                <a:tc>
                  <a:txBody>
                    <a:bodyPr/>
                    <a:lstStyle/>
                    <a:p>
                      <a:pPr algn="ctr" fontAlgn="b"/>
                      <a:endParaRPr lang="x-none" sz="1200" b="0" i="0" u="none" strike="noStrike" dirty="0">
                        <a:solidFill>
                          <a:srgbClr val="000000"/>
                        </a:solidFill>
                        <a:effectLst/>
                        <a:latin typeface="Arial Narrow" panose="020B0606020202030204" pitchFamily="34" charset="0"/>
                      </a:endParaRPr>
                    </a:p>
                  </a:txBody>
                  <a:tcPr marL="9525" marR="9525" marT="9525" marB="0" anchor="ctr">
                    <a:solidFill>
                      <a:schemeClr val="bg1">
                        <a:lumMod val="95000"/>
                      </a:schemeClr>
                    </a:solidFill>
                  </a:tcPr>
                </a:tc>
              </a:tr>
            </a:tbl>
          </a:graphicData>
        </a:graphic>
      </p:graphicFrame>
    </p:spTree>
    <p:extLst>
      <p:ext uri="{BB962C8B-B14F-4D97-AF65-F5344CB8AC3E}">
        <p14:creationId xmlns:p14="http://schemas.microsoft.com/office/powerpoint/2010/main" val="2031012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5074317" y="4412986"/>
            <a:ext cx="3638403" cy="1384995"/>
          </a:xfrm>
          <a:prstGeom prst="rect">
            <a:avLst/>
          </a:prstGeom>
        </p:spPr>
        <p:txBody>
          <a:bodyPr wrap="square">
            <a:spAutoFit/>
          </a:bodyPr>
          <a:lstStyle/>
          <a:p>
            <a:pPr eaLnBrk="0" fontAlgn="base" hangingPunct="0">
              <a:spcBef>
                <a:spcPct val="0"/>
              </a:spcBef>
              <a:spcAft>
                <a:spcPct val="0"/>
              </a:spcAft>
            </a:pPr>
            <a:r>
              <a:rPr lang="uk-UA" sz="1400" b="1" dirty="0">
                <a:solidFill>
                  <a:prstClr val="black"/>
                </a:solidFill>
                <a:latin typeface="Arial" pitchFamily="34" charset="0"/>
                <a:ea typeface="Times New Roman" pitchFamily="18" charset="0"/>
                <a:cs typeface="Arial" pitchFamily="34" charset="0"/>
              </a:rPr>
              <a:t>Соціологічна група «РЕЙТИНГ»</a:t>
            </a:r>
            <a:endParaRPr lang="uk-UA" sz="1400" dirty="0">
              <a:solidFill>
                <a:prstClr val="black"/>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uk-UA" sz="1400" dirty="0">
                <a:solidFill>
                  <a:prstClr val="black"/>
                </a:solidFill>
                <a:latin typeface="Arial" pitchFamily="34" charset="0"/>
                <a:ea typeface="Times New Roman" pitchFamily="18" charset="0"/>
                <a:cs typeface="Arial" pitchFamily="34" charset="0"/>
              </a:rPr>
              <a:t>01010, </a:t>
            </a:r>
            <a:r>
              <a:rPr lang="uk-UA" sz="1400" dirty="0" smtClean="0">
                <a:solidFill>
                  <a:prstClr val="black"/>
                </a:solidFill>
                <a:latin typeface="Arial" pitchFamily="34" charset="0"/>
                <a:ea typeface="Times New Roman" pitchFamily="18" charset="0"/>
                <a:cs typeface="Arial" pitchFamily="34" charset="0"/>
              </a:rPr>
              <a:t>м. </a:t>
            </a:r>
            <a:r>
              <a:rPr lang="uk-UA" sz="1400" dirty="0">
                <a:solidFill>
                  <a:prstClr val="black"/>
                </a:solidFill>
                <a:latin typeface="Arial" pitchFamily="34" charset="0"/>
                <a:ea typeface="Times New Roman" pitchFamily="18" charset="0"/>
                <a:cs typeface="Arial" pitchFamily="34" charset="0"/>
              </a:rPr>
              <a:t>Київ, вул. Івана Мазепи, 3, оф.3 </a:t>
            </a:r>
          </a:p>
          <a:p>
            <a:pPr eaLnBrk="0" fontAlgn="base" hangingPunct="0">
              <a:spcBef>
                <a:spcPct val="0"/>
              </a:spcBef>
              <a:spcAft>
                <a:spcPct val="0"/>
              </a:spcAft>
            </a:pPr>
            <a:r>
              <a:rPr lang="uk-UA" sz="1400" dirty="0">
                <a:solidFill>
                  <a:prstClr val="black"/>
                </a:solidFill>
                <a:latin typeface="Arial" pitchFamily="34" charset="0"/>
                <a:ea typeface="Times New Roman" pitchFamily="18" charset="0"/>
                <a:cs typeface="Arial" pitchFamily="34" charset="0"/>
              </a:rPr>
              <a:t>(+380 9</a:t>
            </a:r>
            <a:r>
              <a:rPr lang="uk-UA" sz="1400" dirty="0" smtClean="0">
                <a:solidFill>
                  <a:prstClr val="black"/>
                </a:solidFill>
                <a:latin typeface="Arial" pitchFamily="34" charset="0"/>
                <a:ea typeface="Times New Roman" pitchFamily="18" charset="0"/>
                <a:cs typeface="Arial" pitchFamily="34" charset="0"/>
              </a:rPr>
              <a:t>7) 578-6868</a:t>
            </a:r>
            <a:r>
              <a:rPr lang="uk-UA" sz="1400" dirty="0">
                <a:solidFill>
                  <a:prstClr val="black"/>
                </a:solidFill>
                <a:latin typeface="Arial" pitchFamily="34" charset="0"/>
                <a:ea typeface="Times New Roman" pitchFamily="18" charset="0"/>
                <a:cs typeface="Arial" pitchFamily="34" charset="0"/>
              </a:rPr>
              <a:t>   </a:t>
            </a:r>
          </a:p>
          <a:p>
            <a:pPr eaLnBrk="0" fontAlgn="base" hangingPunct="0">
              <a:spcBef>
                <a:spcPct val="0"/>
              </a:spcBef>
              <a:spcAft>
                <a:spcPct val="0"/>
              </a:spcAft>
            </a:pPr>
            <a:r>
              <a:rPr lang="uk-UA" sz="1400" dirty="0">
                <a:solidFill>
                  <a:prstClr val="black"/>
                </a:solidFill>
                <a:latin typeface="Arial" pitchFamily="34" charset="0"/>
                <a:ea typeface="Times New Roman" pitchFamily="18" charset="0"/>
                <a:cs typeface="Arial" pitchFamily="34" charset="0"/>
              </a:rPr>
              <a:t>(+380 </a:t>
            </a:r>
            <a:r>
              <a:rPr lang="uk-UA" sz="1400" dirty="0" smtClean="0">
                <a:solidFill>
                  <a:prstClr val="black"/>
                </a:solidFill>
                <a:latin typeface="Arial" pitchFamily="34" charset="0"/>
                <a:ea typeface="Times New Roman" pitchFamily="18" charset="0"/>
                <a:cs typeface="Arial" pitchFamily="34" charset="0"/>
              </a:rPr>
              <a:t>95) 578-6868 </a:t>
            </a:r>
            <a:r>
              <a:rPr lang="uk-UA" sz="1400" dirty="0">
                <a:solidFill>
                  <a:prstClr val="black"/>
                </a:solidFill>
                <a:latin typeface="Arial" pitchFamily="34" charset="0"/>
                <a:ea typeface="Times New Roman" pitchFamily="18" charset="0"/>
                <a:cs typeface="Arial" pitchFamily="34" charset="0"/>
              </a:rPr>
              <a:t> </a:t>
            </a:r>
          </a:p>
          <a:p>
            <a:pPr eaLnBrk="0" fontAlgn="base" hangingPunct="0">
              <a:spcBef>
                <a:spcPct val="0"/>
              </a:spcBef>
              <a:spcAft>
                <a:spcPct val="0"/>
              </a:spcAft>
            </a:pPr>
            <a:r>
              <a:rPr lang="uk-UA" sz="1400" dirty="0">
                <a:solidFill>
                  <a:prstClr val="black"/>
                </a:solidFill>
                <a:latin typeface="Arial" pitchFamily="34" charset="0"/>
                <a:ea typeface="Times New Roman" pitchFamily="18" charset="0"/>
                <a:cs typeface="Arial" pitchFamily="34" charset="0"/>
                <a:hlinkClick r:id="rId2"/>
              </a:rPr>
              <a:t>http://ratinggroup.ua/</a:t>
            </a:r>
            <a:endParaRPr lang="uk-UA" sz="1400" dirty="0">
              <a:solidFill>
                <a:prstClr val="black"/>
              </a:solidFill>
              <a:latin typeface="Arial" pitchFamily="34" charset="0"/>
              <a:ea typeface="Times New Roman" pitchFamily="18" charset="0"/>
              <a:cs typeface="Arial" pitchFamily="34" charset="0"/>
              <a:hlinkClick r:id="rId3"/>
            </a:endParaRPr>
          </a:p>
          <a:p>
            <a:pPr eaLnBrk="0" fontAlgn="base" hangingPunct="0">
              <a:spcBef>
                <a:spcPct val="0"/>
              </a:spcBef>
              <a:spcAft>
                <a:spcPct val="0"/>
              </a:spcAft>
            </a:pPr>
            <a:r>
              <a:rPr lang="uk-UA" sz="1400" dirty="0" smtClean="0">
                <a:solidFill>
                  <a:prstClr val="black"/>
                </a:solidFill>
                <a:latin typeface="Arial" pitchFamily="34" charset="0"/>
                <a:ea typeface="Times New Roman" pitchFamily="18" charset="0"/>
                <a:cs typeface="Arial" pitchFamily="34" charset="0"/>
                <a:hlinkClick r:id="rId3"/>
              </a:rPr>
              <a:t>info@ratinggroup.ua</a:t>
            </a:r>
            <a:r>
              <a:rPr lang="uk-UA" sz="1400" dirty="0" smtClean="0">
                <a:solidFill>
                  <a:prstClr val="black"/>
                </a:solidFill>
                <a:latin typeface="Arial" pitchFamily="34" charset="0"/>
                <a:cs typeface="Arial" pitchFamily="34" charset="0"/>
              </a:rPr>
              <a:t> </a:t>
            </a:r>
            <a:endParaRPr lang="uk-UA" sz="1400" dirty="0">
              <a:solidFill>
                <a:prstClr val="black"/>
              </a:solidFill>
              <a:latin typeface="Arial" pitchFamily="34" charset="0"/>
              <a:cs typeface="Arial" pitchFamily="34" charset="0"/>
            </a:endParaRPr>
          </a:p>
        </p:txBody>
      </p:sp>
      <p:pic>
        <p:nvPicPr>
          <p:cNvPr id="14" name="Picture 189" descr="C:\Users\Rating\Desktop\tw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7739" y="5880744"/>
            <a:ext cx="481060" cy="4581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90" descr="C:\Users\Rating\Desktop\f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7568" y="5877115"/>
            <a:ext cx="485207" cy="4581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1" descr="C:\Users\Rating\Desktop\sl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4448" y="5877115"/>
            <a:ext cx="481060" cy="4581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313" y="3831998"/>
            <a:ext cx="5040312" cy="496800"/>
          </a:xfrm>
          <a:prstGeom prst="rect">
            <a:avLst/>
          </a:prstGeom>
          <a:solidFill>
            <a:srgbClr val="BF3528"/>
          </a:solidFill>
          <a:ln>
            <a:noFill/>
          </a:ln>
          <a:effectLst/>
          <a:extLst/>
        </p:spPr>
      </p:pic>
      <p:sp>
        <p:nvSpPr>
          <p:cNvPr id="18" name="TextBox 17"/>
          <p:cNvSpPr txBox="1"/>
          <p:nvPr/>
        </p:nvSpPr>
        <p:spPr>
          <a:xfrm>
            <a:off x="6370576" y="3917672"/>
            <a:ext cx="3708776" cy="338554"/>
          </a:xfrm>
          <a:prstGeom prst="rect">
            <a:avLst/>
          </a:prstGeom>
          <a:noFill/>
        </p:spPr>
        <p:txBody>
          <a:bodyPr wrap="square" rtlCol="0">
            <a:spAutoFit/>
          </a:bodyPr>
          <a:lstStyle/>
          <a:p>
            <a:pPr algn="r"/>
            <a:r>
              <a:rPr lang="uk-UA" sz="1600" b="1" dirty="0" smtClean="0">
                <a:solidFill>
                  <a:schemeClr val="bg1"/>
                </a:solidFill>
                <a:latin typeface="Arial Black" pitchFamily="34" charset="0"/>
                <a:cs typeface="Arial" pitchFamily="34" charset="0"/>
              </a:rPr>
              <a:t>КОНТАКТИ</a:t>
            </a:r>
            <a:endParaRPr lang="ru-RU" sz="1600" b="1"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4044677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a:spLocks noGrp="1"/>
          </p:cNvSpPr>
          <p:nvPr>
            <p:ph type="title" idx="4294967295"/>
          </p:nvPr>
        </p:nvSpPr>
        <p:spPr>
          <a:xfrm>
            <a:off x="0" y="647700"/>
            <a:ext cx="4410075" cy="674688"/>
          </a:xfrm>
          <a:prstGeom prst="rect">
            <a:avLst/>
          </a:prstGeom>
        </p:spPr>
        <p:txBody>
          <a:bodyPr lIns="91385" tIns="45693" rIns="91385" bIns="45693">
            <a:noAutofit/>
          </a:bodyPr>
          <a:lstStyle/>
          <a:p>
            <a:pPr>
              <a:defRPr/>
            </a:pPr>
            <a:r>
              <a:rPr lang="uk-UA" sz="3000" b="1" dirty="0">
                <a:effectLst>
                  <a:outerShdw blurRad="38100" dist="38100" dir="2700000" algn="tl">
                    <a:srgbClr val="C0C0C0"/>
                  </a:outerShdw>
                </a:effectLst>
                <a:latin typeface="Arial" pitchFamily="34" charset="0"/>
                <a:ea typeface="+mn-ea"/>
                <a:cs typeface="Arial" pitchFamily="34" charset="0"/>
              </a:rPr>
              <a:t>Методологія</a:t>
            </a:r>
            <a:endParaRPr lang="ru-RU" sz="3000" b="1" dirty="0">
              <a:effectLst>
                <a:outerShdw blurRad="38100" dist="38100" dir="2700000" algn="tl">
                  <a:srgbClr val="C0C0C0"/>
                </a:outerShdw>
              </a:effectLst>
              <a:latin typeface="Arial" pitchFamily="34" charset="0"/>
              <a:ea typeface="+mn-ea"/>
              <a:cs typeface="Arial" pitchFamily="34" charset="0"/>
            </a:endParaRPr>
          </a:p>
        </p:txBody>
      </p:sp>
      <p:sp>
        <p:nvSpPr>
          <p:cNvPr id="6" name="Rectangle 6"/>
          <p:cNvSpPr txBox="1">
            <a:spLocks noChangeArrowheads="1"/>
          </p:cNvSpPr>
          <p:nvPr/>
        </p:nvSpPr>
        <p:spPr bwMode="auto">
          <a:xfrm>
            <a:off x="287788" y="1975627"/>
            <a:ext cx="7128788" cy="1824796"/>
          </a:xfrm>
          <a:prstGeom prst="rect">
            <a:avLst/>
          </a:prstGeom>
          <a:noFill/>
          <a:ln w="9525">
            <a:noFill/>
            <a:miter lim="800000"/>
            <a:headEnd/>
            <a:tailEnd/>
          </a:ln>
        </p:spPr>
        <p:txBody>
          <a:bodyPr lIns="98560" tIns="49281" rIns="98560" bIns="49281"/>
          <a:lstStyle/>
          <a:p>
            <a:pPr marL="171348" indent="-171348" defTabSz="986866">
              <a:spcBef>
                <a:spcPts val="200"/>
              </a:spcBef>
              <a:spcAft>
                <a:spcPts val="200"/>
              </a:spcAft>
              <a:buFont typeface="Courier New" pitchFamily="49" charset="0"/>
              <a:buChar char="o"/>
              <a:defRPr/>
            </a:pPr>
            <a:r>
              <a:rPr lang="ru-RU" sz="1400" dirty="0" err="1" smtClean="0">
                <a:latin typeface="Arial Narrow" pitchFamily="34" charset="0"/>
                <a:cs typeface="Arial" pitchFamily="34" charset="0"/>
              </a:rPr>
              <a:t>Аудиторія</a:t>
            </a:r>
            <a:r>
              <a:rPr lang="ru-RU" sz="1400" dirty="0">
                <a:latin typeface="Arial Narrow" pitchFamily="34" charset="0"/>
                <a:cs typeface="Arial" pitchFamily="34" charset="0"/>
              </a:rPr>
              <a:t>: </a:t>
            </a:r>
            <a:r>
              <a:rPr lang="ru-RU" sz="1400" dirty="0" err="1">
                <a:latin typeface="Arial Narrow" pitchFamily="34" charset="0"/>
                <a:cs typeface="Arial" pitchFamily="34" charset="0"/>
              </a:rPr>
              <a:t>населення</a:t>
            </a:r>
            <a:r>
              <a:rPr lang="ru-RU" sz="1400" dirty="0">
                <a:latin typeface="Arial Narrow" pitchFamily="34" charset="0"/>
                <a:cs typeface="Arial" pitchFamily="34" charset="0"/>
              </a:rPr>
              <a:t> </a:t>
            </a:r>
            <a:r>
              <a:rPr lang="ru-RU" sz="1400" dirty="0" err="1">
                <a:latin typeface="Arial Narrow" pitchFamily="34" charset="0"/>
                <a:cs typeface="Arial" pitchFamily="34" charset="0"/>
              </a:rPr>
              <a:t>виборчого</a:t>
            </a:r>
            <a:r>
              <a:rPr lang="ru-RU" sz="1400" dirty="0">
                <a:latin typeface="Arial Narrow" pitchFamily="34" charset="0"/>
                <a:cs typeface="Arial" pitchFamily="34" charset="0"/>
              </a:rPr>
              <a:t> округу </a:t>
            </a:r>
            <a:r>
              <a:rPr lang="ru-RU" sz="1400" dirty="0" smtClean="0">
                <a:latin typeface="Arial Narrow" pitchFamily="34" charset="0"/>
                <a:cs typeface="Arial" pitchFamily="34" charset="0"/>
              </a:rPr>
              <a:t>№</a:t>
            </a:r>
            <a:r>
              <a:rPr lang="uk-UA" sz="1400" dirty="0" smtClean="0">
                <a:latin typeface="Arial Narrow" pitchFamily="34" charset="0"/>
                <a:cs typeface="Arial" pitchFamily="34" charset="0"/>
              </a:rPr>
              <a:t>125 </a:t>
            </a:r>
            <a:r>
              <a:rPr lang="ru-RU" sz="1400" dirty="0" err="1" smtClean="0">
                <a:latin typeface="Arial Narrow" pitchFamily="34" charset="0"/>
                <a:cs typeface="Arial" pitchFamily="34" charset="0"/>
              </a:rPr>
              <a:t>від</a:t>
            </a:r>
            <a:r>
              <a:rPr lang="ru-RU" sz="1400" dirty="0" smtClean="0">
                <a:latin typeface="Arial Narrow" pitchFamily="34" charset="0"/>
                <a:cs typeface="Arial" pitchFamily="34" charset="0"/>
              </a:rPr>
              <a:t> </a:t>
            </a:r>
            <a:r>
              <a:rPr lang="ru-RU" sz="1400" dirty="0">
                <a:latin typeface="Arial Narrow" pitchFamily="34" charset="0"/>
                <a:cs typeface="Arial" pitchFamily="34" charset="0"/>
              </a:rPr>
              <a:t>18 </a:t>
            </a:r>
            <a:r>
              <a:rPr lang="ru-RU" sz="1400" dirty="0" err="1">
                <a:latin typeface="Arial Narrow" pitchFamily="34" charset="0"/>
                <a:cs typeface="Arial" pitchFamily="34" charset="0"/>
              </a:rPr>
              <a:t>років</a:t>
            </a:r>
            <a:r>
              <a:rPr lang="ru-RU" sz="1400" dirty="0">
                <a:latin typeface="Arial Narrow" pitchFamily="34" charset="0"/>
                <a:cs typeface="Arial" pitchFamily="34" charset="0"/>
              </a:rPr>
              <a:t> і </a:t>
            </a:r>
            <a:r>
              <a:rPr lang="ru-RU" sz="1400" dirty="0" err="1" smtClean="0">
                <a:latin typeface="Arial Narrow" pitchFamily="34" charset="0"/>
                <a:cs typeface="Arial" pitchFamily="34" charset="0"/>
              </a:rPr>
              <a:t>старші</a:t>
            </a:r>
            <a:endParaRPr lang="ru-RU" sz="1400" dirty="0">
              <a:latin typeface="Arial Narrow" pitchFamily="34" charset="0"/>
              <a:cs typeface="Arial" pitchFamily="34" charset="0"/>
            </a:endParaRPr>
          </a:p>
          <a:p>
            <a:pPr marL="171348" indent="-171348" defTabSz="986866">
              <a:spcBef>
                <a:spcPts val="200"/>
              </a:spcBef>
              <a:spcAft>
                <a:spcPts val="200"/>
              </a:spcAft>
              <a:buFont typeface="Courier New" pitchFamily="49" charset="0"/>
              <a:buChar char="o"/>
              <a:defRPr/>
            </a:pPr>
            <a:r>
              <a:rPr lang="ru-RU" sz="1400" dirty="0" err="1">
                <a:latin typeface="Arial Narrow" pitchFamily="34" charset="0"/>
                <a:cs typeface="Arial" pitchFamily="34" charset="0"/>
              </a:rPr>
              <a:t>Вибірка</a:t>
            </a:r>
            <a:r>
              <a:rPr lang="ru-RU" sz="1400" dirty="0">
                <a:latin typeface="Arial Narrow" pitchFamily="34" charset="0"/>
                <a:cs typeface="Arial" pitchFamily="34" charset="0"/>
              </a:rPr>
              <a:t> репрезентативна за </a:t>
            </a:r>
            <a:r>
              <a:rPr lang="ru-RU" sz="1400" dirty="0" err="1">
                <a:latin typeface="Arial Narrow" pitchFamily="34" charset="0"/>
                <a:cs typeface="Arial" pitchFamily="34" charset="0"/>
              </a:rPr>
              <a:t>віком</a:t>
            </a:r>
            <a:r>
              <a:rPr lang="ru-RU" sz="1400" dirty="0">
                <a:latin typeface="Arial Narrow" pitchFamily="34" charset="0"/>
                <a:cs typeface="Arial" pitchFamily="34" charset="0"/>
              </a:rPr>
              <a:t>, </a:t>
            </a:r>
            <a:r>
              <a:rPr lang="ru-RU" sz="1400" dirty="0" err="1">
                <a:latin typeface="Arial Narrow" pitchFamily="34" charset="0"/>
                <a:cs typeface="Arial" pitchFamily="34" charset="0"/>
              </a:rPr>
              <a:t>статтю</a:t>
            </a:r>
            <a:r>
              <a:rPr lang="ru-RU" sz="1400" dirty="0">
                <a:latin typeface="Arial Narrow" pitchFamily="34" charset="0"/>
                <a:cs typeface="Arial" pitchFamily="34" charset="0"/>
              </a:rPr>
              <a:t>, </a:t>
            </a:r>
            <a:r>
              <a:rPr lang="ru-RU" sz="1400" dirty="0" smtClean="0">
                <a:latin typeface="Arial Narrow" pitchFamily="34" charset="0"/>
                <a:cs typeface="Arial" pitchFamily="34" charset="0"/>
              </a:rPr>
              <a:t>типом </a:t>
            </a:r>
            <a:r>
              <a:rPr lang="ru-RU" sz="1400" dirty="0" err="1" smtClean="0">
                <a:latin typeface="Arial Narrow" pitchFamily="34" charset="0"/>
                <a:cs typeface="Arial" pitchFamily="34" charset="0"/>
              </a:rPr>
              <a:t>поселення</a:t>
            </a:r>
            <a:endParaRPr lang="ru-RU" sz="1400" dirty="0" smtClean="0">
              <a:latin typeface="Arial Narrow" pitchFamily="34" charset="0"/>
              <a:cs typeface="Arial" pitchFamily="34" charset="0"/>
            </a:endParaRPr>
          </a:p>
          <a:p>
            <a:pPr defTabSz="986866">
              <a:spcBef>
                <a:spcPts val="200"/>
              </a:spcBef>
              <a:spcAft>
                <a:spcPts val="200"/>
              </a:spcAft>
              <a:defRPr/>
            </a:pPr>
            <a:r>
              <a:rPr lang="ru-RU" sz="1400" dirty="0">
                <a:latin typeface="Arial Narrow" pitchFamily="34" charset="0"/>
                <a:cs typeface="Arial" pitchFamily="34" charset="0"/>
              </a:rPr>
              <a:t> </a:t>
            </a:r>
            <a:r>
              <a:rPr lang="ru-RU" sz="1400" dirty="0" smtClean="0">
                <a:latin typeface="Arial Narrow" pitchFamily="34" charset="0"/>
                <a:cs typeface="Arial" pitchFamily="34" charset="0"/>
              </a:rPr>
              <a:t>   </a:t>
            </a:r>
            <a:r>
              <a:rPr lang="ru-RU" sz="1400" dirty="0" err="1" smtClean="0">
                <a:latin typeface="Arial Narrow" pitchFamily="34" charset="0"/>
                <a:cs typeface="Arial" pitchFamily="34" charset="0"/>
              </a:rPr>
              <a:t>Вибіркова</a:t>
            </a:r>
            <a:r>
              <a:rPr lang="ru-RU" sz="1400" dirty="0" smtClean="0">
                <a:latin typeface="Arial Narrow" pitchFamily="34" charset="0"/>
                <a:cs typeface="Arial" pitchFamily="34" charset="0"/>
              </a:rPr>
              <a:t> </a:t>
            </a:r>
            <a:r>
              <a:rPr lang="ru-RU" sz="1400" dirty="0" err="1" smtClean="0">
                <a:latin typeface="Arial Narrow" pitchFamily="34" charset="0"/>
                <a:cs typeface="Arial" pitchFamily="34" charset="0"/>
              </a:rPr>
              <a:t>сукупність</a:t>
            </a:r>
            <a:r>
              <a:rPr lang="ru-RU" sz="1400" dirty="0" smtClean="0">
                <a:latin typeface="Arial Narrow" pitchFamily="34" charset="0"/>
                <a:cs typeface="Arial" pitchFamily="34" charset="0"/>
              </a:rPr>
              <a:t>: </a:t>
            </a:r>
            <a:r>
              <a:rPr lang="uk-UA" sz="1400" b="1" dirty="0" smtClean="0">
                <a:latin typeface="Arial Narrow" pitchFamily="34" charset="0"/>
                <a:cs typeface="Arial" pitchFamily="34" charset="0"/>
              </a:rPr>
              <a:t>1200 </a:t>
            </a:r>
            <a:r>
              <a:rPr lang="ru-RU" sz="1400" b="1" dirty="0" err="1" smtClean="0">
                <a:latin typeface="Arial Narrow" pitchFamily="34" charset="0"/>
                <a:cs typeface="Arial" pitchFamily="34" charset="0"/>
              </a:rPr>
              <a:t>респондентів</a:t>
            </a:r>
            <a:endParaRPr lang="ru-RU" sz="1400" b="1" dirty="0">
              <a:latin typeface="Arial Narrow" pitchFamily="34" charset="0"/>
              <a:cs typeface="Arial" pitchFamily="34" charset="0"/>
            </a:endParaRPr>
          </a:p>
          <a:p>
            <a:pPr marL="171348" indent="-171348" defTabSz="986866">
              <a:spcBef>
                <a:spcPts val="200"/>
              </a:spcBef>
              <a:spcAft>
                <a:spcPts val="200"/>
              </a:spcAft>
              <a:buFont typeface="Courier New" pitchFamily="49" charset="0"/>
              <a:buChar char="o"/>
              <a:defRPr/>
            </a:pPr>
            <a:r>
              <a:rPr lang="ru-RU" sz="1400" dirty="0" err="1">
                <a:latin typeface="Arial Narrow" pitchFamily="34" charset="0"/>
                <a:cs typeface="Arial" pitchFamily="34" charset="0"/>
              </a:rPr>
              <a:t>Особисте</a:t>
            </a:r>
            <a:r>
              <a:rPr lang="ru-RU" sz="1400" dirty="0">
                <a:latin typeface="Arial Narrow" pitchFamily="34" charset="0"/>
                <a:cs typeface="Arial" pitchFamily="34" charset="0"/>
              </a:rPr>
              <a:t> </a:t>
            </a:r>
            <a:r>
              <a:rPr lang="ru-RU" sz="1400" dirty="0" err="1">
                <a:latin typeface="Arial Narrow" pitchFamily="34" charset="0"/>
                <a:cs typeface="Arial" pitchFamily="34" charset="0"/>
              </a:rPr>
              <a:t>формалізоване</a:t>
            </a:r>
            <a:r>
              <a:rPr lang="ru-RU" sz="1400" dirty="0">
                <a:latin typeface="Arial Narrow" pitchFamily="34" charset="0"/>
                <a:cs typeface="Arial" pitchFamily="34" charset="0"/>
              </a:rPr>
              <a:t> </a:t>
            </a:r>
            <a:r>
              <a:rPr lang="ru-RU" sz="1400" dirty="0" err="1">
                <a:latin typeface="Arial Narrow" pitchFamily="34" charset="0"/>
                <a:cs typeface="Arial" pitchFamily="34" charset="0"/>
              </a:rPr>
              <a:t>інтерв’ю</a:t>
            </a:r>
            <a:r>
              <a:rPr lang="ru-RU" sz="1400" dirty="0">
                <a:latin typeface="Arial Narrow" pitchFamily="34" charset="0"/>
                <a:cs typeface="Arial" pitchFamily="34" charset="0"/>
              </a:rPr>
              <a:t> (</a:t>
            </a:r>
            <a:r>
              <a:rPr lang="en-US" sz="1400" b="1" dirty="0">
                <a:latin typeface="Arial Narrow" pitchFamily="34" charset="0"/>
                <a:cs typeface="Arial" pitchFamily="34" charset="0"/>
              </a:rPr>
              <a:t>face-to-face</a:t>
            </a:r>
            <a:r>
              <a:rPr lang="en-US" sz="1400" dirty="0">
                <a:latin typeface="Arial Narrow" pitchFamily="34" charset="0"/>
                <a:cs typeface="Arial" pitchFamily="34" charset="0"/>
              </a:rPr>
              <a:t>)</a:t>
            </a:r>
          </a:p>
          <a:p>
            <a:pPr marL="171348" indent="-171348" defTabSz="986866">
              <a:spcBef>
                <a:spcPts val="200"/>
              </a:spcBef>
              <a:spcAft>
                <a:spcPts val="200"/>
              </a:spcAft>
              <a:buFont typeface="Courier New" pitchFamily="49" charset="0"/>
              <a:buChar char="o"/>
              <a:defRPr/>
            </a:pPr>
            <a:r>
              <a:rPr lang="ru-RU" sz="1400" dirty="0" err="1">
                <a:latin typeface="Arial Narrow" pitchFamily="34" charset="0"/>
                <a:cs typeface="Arial" pitchFamily="34" charset="0"/>
              </a:rPr>
              <a:t>Помилка</a:t>
            </a:r>
            <a:r>
              <a:rPr lang="ru-RU" sz="1400" dirty="0">
                <a:latin typeface="Arial Narrow" pitchFamily="34" charset="0"/>
                <a:cs typeface="Arial" pitchFamily="34" charset="0"/>
              </a:rPr>
              <a:t> </a:t>
            </a:r>
            <a:r>
              <a:rPr lang="ru-RU" sz="1400" dirty="0" err="1">
                <a:latin typeface="Arial Narrow" pitchFamily="34" charset="0"/>
                <a:cs typeface="Arial" pitchFamily="34" charset="0"/>
              </a:rPr>
              <a:t>репрезентативності</a:t>
            </a:r>
            <a:r>
              <a:rPr lang="ru-RU" sz="1400" dirty="0">
                <a:latin typeface="Arial Narrow" pitchFamily="34" charset="0"/>
                <a:cs typeface="Arial" pitchFamily="34" charset="0"/>
              </a:rPr>
              <a:t> </a:t>
            </a:r>
            <a:r>
              <a:rPr lang="ru-RU" sz="1400" dirty="0" err="1">
                <a:latin typeface="Arial Narrow" pitchFamily="34" charset="0"/>
                <a:cs typeface="Arial" pitchFamily="34" charset="0"/>
              </a:rPr>
              <a:t>дослідження</a:t>
            </a:r>
            <a:r>
              <a:rPr lang="ru-RU" sz="1400" dirty="0">
                <a:latin typeface="Arial Narrow" pitchFamily="34" charset="0"/>
                <a:cs typeface="Arial" pitchFamily="34" charset="0"/>
              </a:rPr>
              <a:t>: </a:t>
            </a:r>
            <a:r>
              <a:rPr lang="ru-RU" sz="1400" b="1" dirty="0" smtClean="0">
                <a:latin typeface="Arial Narrow" pitchFamily="34" charset="0"/>
                <a:cs typeface="Arial" pitchFamily="34" charset="0"/>
              </a:rPr>
              <a:t>не </a:t>
            </a:r>
            <a:r>
              <a:rPr lang="ru-RU" sz="1400" b="1" dirty="0" err="1" smtClean="0">
                <a:latin typeface="Arial Narrow" pitchFamily="34" charset="0"/>
                <a:cs typeface="Arial" pitchFamily="34" charset="0"/>
              </a:rPr>
              <a:t>більше</a:t>
            </a:r>
            <a:r>
              <a:rPr lang="ru-RU" sz="1400" b="1" dirty="0" smtClean="0">
                <a:latin typeface="Arial Narrow" pitchFamily="34" charset="0"/>
                <a:cs typeface="Arial" pitchFamily="34" charset="0"/>
              </a:rPr>
              <a:t> 2,8%</a:t>
            </a:r>
            <a:endParaRPr lang="ru-RU" sz="1400" b="1" dirty="0">
              <a:latin typeface="Arial Narrow" pitchFamily="34" charset="0"/>
              <a:cs typeface="Arial" pitchFamily="34" charset="0"/>
            </a:endParaRPr>
          </a:p>
          <a:p>
            <a:pPr marL="171348" indent="-171348" defTabSz="986866">
              <a:spcBef>
                <a:spcPts val="200"/>
              </a:spcBef>
              <a:spcAft>
                <a:spcPts val="200"/>
              </a:spcAft>
              <a:buFont typeface="Courier New" pitchFamily="49" charset="0"/>
              <a:buChar char="o"/>
              <a:defRPr/>
            </a:pPr>
            <a:r>
              <a:rPr lang="ru-RU" sz="1400" dirty="0" err="1">
                <a:latin typeface="Arial Narrow" pitchFamily="34" charset="0"/>
                <a:cs typeface="Arial" pitchFamily="34" charset="0"/>
              </a:rPr>
              <a:t>Терміни</a:t>
            </a:r>
            <a:r>
              <a:rPr lang="ru-RU" sz="1400" dirty="0">
                <a:latin typeface="Arial Narrow" pitchFamily="34" charset="0"/>
                <a:cs typeface="Arial" pitchFamily="34" charset="0"/>
              </a:rPr>
              <a:t> </a:t>
            </a:r>
            <a:r>
              <a:rPr lang="ru-RU" sz="1400" dirty="0" err="1">
                <a:latin typeface="Arial Narrow" pitchFamily="34" charset="0"/>
                <a:cs typeface="Arial" pitchFamily="34" charset="0"/>
              </a:rPr>
              <a:t>проведення</a:t>
            </a:r>
            <a:r>
              <a:rPr lang="ru-RU" sz="1400" dirty="0">
                <a:latin typeface="Arial Narrow" pitchFamily="34" charset="0"/>
                <a:cs typeface="Arial" pitchFamily="34" charset="0"/>
              </a:rPr>
              <a:t>: </a:t>
            </a:r>
            <a:r>
              <a:rPr lang="ru-RU" sz="1400" b="1" dirty="0" smtClean="0">
                <a:latin typeface="Arial Narrow" pitchFamily="34" charset="0"/>
                <a:cs typeface="Arial" pitchFamily="34" charset="0"/>
              </a:rPr>
              <a:t>30 </a:t>
            </a:r>
            <a:r>
              <a:rPr lang="ru-RU" sz="1400" b="1" dirty="0" err="1" smtClean="0">
                <a:latin typeface="Arial Narrow" pitchFamily="34" charset="0"/>
                <a:cs typeface="Arial" pitchFamily="34" charset="0"/>
              </a:rPr>
              <a:t>травня</a:t>
            </a:r>
            <a:r>
              <a:rPr lang="ru-RU" sz="1400" b="1" dirty="0" smtClean="0">
                <a:latin typeface="Arial Narrow" pitchFamily="34" charset="0"/>
                <a:cs typeface="Arial" pitchFamily="34" charset="0"/>
              </a:rPr>
              <a:t> – 13 </a:t>
            </a:r>
            <a:r>
              <a:rPr lang="uk-UA" sz="1400" b="1" dirty="0" smtClean="0">
                <a:latin typeface="Arial Narrow" pitchFamily="34" charset="0"/>
                <a:cs typeface="Arial" pitchFamily="34" charset="0"/>
              </a:rPr>
              <a:t>червня </a:t>
            </a:r>
            <a:r>
              <a:rPr lang="ru-RU" sz="1400" b="1" dirty="0" smtClean="0">
                <a:latin typeface="Arial Narrow" pitchFamily="34" charset="0"/>
                <a:cs typeface="Arial" pitchFamily="34" charset="0"/>
              </a:rPr>
              <a:t>2019 </a:t>
            </a:r>
            <a:r>
              <a:rPr lang="ru-RU" sz="1400" b="1" dirty="0">
                <a:latin typeface="Arial Narrow" pitchFamily="34" charset="0"/>
                <a:cs typeface="Arial" pitchFamily="34" charset="0"/>
              </a:rPr>
              <a:t>р.</a:t>
            </a:r>
          </a:p>
        </p:txBody>
      </p:sp>
      <p:sp>
        <p:nvSpPr>
          <p:cNvPr id="2" name="Нижний колонтитул 1"/>
          <p:cNvSpPr>
            <a:spLocks noGrp="1"/>
          </p:cNvSpPr>
          <p:nvPr>
            <p:ph type="ftr" sz="quarter" idx="11"/>
          </p:nvPr>
        </p:nvSpPr>
        <p:spPr/>
        <p:txBody>
          <a:bodyPr/>
          <a:lstStyle/>
          <a:p>
            <a:r>
              <a:rPr lang="ru-RU" dirty="0" err="1" smtClean="0">
                <a:solidFill>
                  <a:prstClr val="black"/>
                </a:solidFill>
                <a:cs typeface="Arial" charset="0"/>
              </a:rPr>
              <a:t>група</a:t>
            </a:r>
            <a:r>
              <a:rPr lang="ru-RU" dirty="0" smtClean="0">
                <a:solidFill>
                  <a:prstClr val="black"/>
                </a:solidFill>
                <a:cs typeface="Arial" charset="0"/>
              </a:rPr>
              <a:t> РЕЙТИНГ | </a:t>
            </a:r>
            <a:r>
              <a:rPr lang="ru-RU" dirty="0" err="1" smtClean="0">
                <a:solidFill>
                  <a:prstClr val="black"/>
                </a:solidFill>
                <a:cs typeface="Arial" charset="0"/>
              </a:rPr>
              <a:t>Електоральні</a:t>
            </a:r>
            <a:r>
              <a:rPr lang="ru-RU" dirty="0" smtClean="0">
                <a:solidFill>
                  <a:prstClr val="black"/>
                </a:solidFill>
                <a:cs typeface="Arial" charset="0"/>
              </a:rPr>
              <a:t> </a:t>
            </a:r>
            <a:r>
              <a:rPr lang="ru-RU" dirty="0" err="1" smtClean="0">
                <a:solidFill>
                  <a:prstClr val="black"/>
                </a:solidFill>
                <a:cs typeface="Arial" charset="0"/>
              </a:rPr>
              <a:t>настрої</a:t>
            </a:r>
            <a:r>
              <a:rPr lang="ru-RU" dirty="0" smtClean="0">
                <a:solidFill>
                  <a:prstClr val="black"/>
                </a:solidFill>
                <a:cs typeface="Arial" charset="0"/>
              </a:rPr>
              <a:t>: 125 округ  | </a:t>
            </a:r>
            <a:r>
              <a:rPr lang="ru-RU" dirty="0" err="1" smtClean="0">
                <a:solidFill>
                  <a:prstClr val="black"/>
                </a:solidFill>
                <a:cs typeface="Arial" charset="0"/>
              </a:rPr>
              <a:t>червень</a:t>
            </a:r>
            <a:r>
              <a:rPr lang="ru-RU" dirty="0" smtClean="0">
                <a:solidFill>
                  <a:prstClr val="black"/>
                </a:solidFill>
                <a:cs typeface="Arial" charset="0"/>
              </a:rPr>
              <a:t>  2019</a:t>
            </a:r>
            <a:endParaRPr lang="uk-UA" dirty="0">
              <a:solidFill>
                <a:prstClr val="black"/>
              </a:solidFill>
            </a:endParaRPr>
          </a:p>
        </p:txBody>
      </p:sp>
      <p:sp>
        <p:nvSpPr>
          <p:cNvPr id="3" name="Номер слайда 2"/>
          <p:cNvSpPr>
            <a:spLocks noGrp="1"/>
          </p:cNvSpPr>
          <p:nvPr>
            <p:ph type="sldNum" sz="quarter" idx="12"/>
          </p:nvPr>
        </p:nvSpPr>
        <p:spPr/>
        <p:txBody>
          <a:bodyPr/>
          <a:lstStyle/>
          <a:p>
            <a:pPr algn="ctr"/>
            <a:fld id="{A5A59E15-60B0-425D-863E-520DBEEE065D}" type="slidenum">
              <a:rPr lang="ru-RU" smtClean="0">
                <a:solidFill>
                  <a:prstClr val="black"/>
                </a:solidFill>
              </a:rPr>
              <a:pPr algn="ctr"/>
              <a:t>2</a:t>
            </a:fld>
            <a:endParaRPr lang="ru-RU" dirty="0">
              <a:solidFill>
                <a:prstClr val="black"/>
              </a:solidFill>
            </a:endParaRPr>
          </a:p>
        </p:txBody>
      </p:sp>
    </p:spTree>
    <p:extLst>
      <p:ext uri="{BB962C8B-B14F-4D97-AF65-F5344CB8AC3E}">
        <p14:creationId xmlns:p14="http://schemas.microsoft.com/office/powerpoint/2010/main" val="197279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cs typeface="Arial" charset="0"/>
              </a:rPr>
              <a:t>група РЕЙТИНГ | Електоральні настрої: 125 округ  | червень  2019</a:t>
            </a:r>
            <a:endParaRPr lang="uk-UA" dirty="0"/>
          </a:p>
        </p:txBody>
      </p:sp>
      <p:sp>
        <p:nvSpPr>
          <p:cNvPr id="3" name="Номер слайда 2"/>
          <p:cNvSpPr>
            <a:spLocks noGrp="1"/>
          </p:cNvSpPr>
          <p:nvPr>
            <p:ph type="sldNum" sz="quarter" idx="12"/>
          </p:nvPr>
        </p:nvSpPr>
        <p:spPr/>
        <p:txBody>
          <a:bodyPr/>
          <a:lstStyle/>
          <a:p>
            <a:pPr algn="ctr"/>
            <a:fld id="{A5A59E15-60B0-425D-863E-520DBEEE065D}" type="slidenum">
              <a:rPr lang="ru-RU" smtClean="0"/>
              <a:pPr algn="ctr"/>
              <a:t>3</a:t>
            </a:fld>
            <a:endParaRPr lang="ru-RU" dirty="0"/>
          </a:p>
        </p:txBody>
      </p:sp>
      <p:sp>
        <p:nvSpPr>
          <p:cNvPr id="4" name="Прямоугольник 3"/>
          <p:cNvSpPr/>
          <p:nvPr/>
        </p:nvSpPr>
        <p:spPr>
          <a:xfrm>
            <a:off x="5184328" y="1323490"/>
            <a:ext cx="4536504" cy="5400600"/>
          </a:xfrm>
          <a:prstGeom prst="rect">
            <a:avLst/>
          </a:prstGeom>
          <a:solidFill>
            <a:schemeClr val="bg1"/>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lvl="0" indent="-171450" algn="just">
              <a:buFont typeface="Arial" panose="020B0604020202020204" pitchFamily="34" charset="0"/>
              <a:buChar char="•"/>
            </a:pPr>
            <a:r>
              <a:rPr lang="uk-UA" sz="1200" b="1" dirty="0">
                <a:solidFill>
                  <a:schemeClr val="tx1"/>
                </a:solidFill>
                <a:latin typeface="Arial Narrow" panose="020B0606020202030204" pitchFamily="34" charset="0"/>
              </a:rPr>
              <a:t>55% опитаних очікують від Президента </a:t>
            </a:r>
            <a:r>
              <a:rPr lang="uk-UA" sz="1200" b="1" dirty="0" err="1">
                <a:solidFill>
                  <a:schemeClr val="tx1"/>
                </a:solidFill>
                <a:latin typeface="Arial Narrow" panose="020B0606020202030204" pitchFamily="34" charset="0"/>
              </a:rPr>
              <a:t>В.Зеленського</a:t>
            </a:r>
            <a:r>
              <a:rPr lang="uk-UA" sz="1200" b="1" dirty="0">
                <a:solidFill>
                  <a:schemeClr val="tx1"/>
                </a:solidFill>
                <a:latin typeface="Arial Narrow" panose="020B0606020202030204" pitchFamily="34" charset="0"/>
              </a:rPr>
              <a:t> припинення вогню на Донбасі. 35% – чекають на зниження тарифів</a:t>
            </a:r>
            <a:r>
              <a:rPr lang="uk-UA" sz="1200" dirty="0">
                <a:solidFill>
                  <a:schemeClr val="tx1"/>
                </a:solidFill>
                <a:latin typeface="Arial Narrow" panose="020B0606020202030204" pitchFamily="34" charset="0"/>
              </a:rPr>
              <a:t>, 30% – на підвищення соціальних стандартів, 29% – на покарання винних у корупції високопосадовців, 25% – на активізацію співпраці з ЄС та НАТО, 22% – на зміцнення української армії, 20% – на зменшення впливу олігархів на політку, 18% – на скасування недоторканності народних депутатів, 15% – на підвищення якості медицини, 10% – на об’єднання країни. Відносно вищий рівень очікувань на зниження тарифів та підвищення соціальних стандартів зафіксований серед найстарших та найбідніших категорій населення. Натомість запит на активізацію співпраці з ЄС та НАТО, а також зняття недоторканості з народних депутатів частіше фіксувався серед молодших та більш заможних опитаних. </a:t>
            </a:r>
            <a:endParaRPr lang="ru-RU" sz="1200" dirty="0">
              <a:solidFill>
                <a:schemeClr val="tx1"/>
              </a:solidFill>
              <a:latin typeface="Arial Narrow" panose="020B0606020202030204" pitchFamily="34" charset="0"/>
            </a:endParaRPr>
          </a:p>
          <a:p>
            <a:pPr marL="171450" lvl="0" indent="-171450" algn="just">
              <a:buFont typeface="Arial" panose="020B0604020202020204" pitchFamily="34" charset="0"/>
              <a:buChar char="•"/>
            </a:pPr>
            <a:r>
              <a:rPr lang="uk-UA" sz="1200" b="1" dirty="0">
                <a:solidFill>
                  <a:schemeClr val="tx1"/>
                </a:solidFill>
                <a:latin typeface="Arial Narrow" panose="020B0606020202030204" pitchFamily="34" charset="0"/>
              </a:rPr>
              <a:t>Відсутність роботи – проблема, яку опитані вважають найбільш актуальною у місцевості (60%).</a:t>
            </a:r>
            <a:r>
              <a:rPr lang="uk-UA" sz="1200" dirty="0">
                <a:solidFill>
                  <a:schemeClr val="tx1"/>
                </a:solidFill>
                <a:latin typeface="Arial Narrow" panose="020B0606020202030204" pitchFamily="34" charset="0"/>
              </a:rPr>
              <a:t> 49% вважають проблемою низький рівень зарплат в регіоні, 37% – бідність, 35% – неякісне медичне обслуговування, 32% – поганий стан доріг, Близько 20% – занепад сільського господарства або промисловості, по 10-13% – наркоманію, поганий стан доріг, незаконну вирубку лісу, вимирання сіл або недостатню увагу до проблем молоді. Проблема відсутності роботи найбільше хвилює молодше та середнє покоління, бідність та неякісне медичне обслуговування – найстарших</a:t>
            </a:r>
            <a:r>
              <a:rPr lang="uk-UA" sz="1200" dirty="0" smtClean="0">
                <a:solidFill>
                  <a:schemeClr val="tx1"/>
                </a:solidFill>
                <a:latin typeface="Arial Narrow" panose="020B0606020202030204" pitchFamily="34" charset="0"/>
              </a:rPr>
              <a:t>.</a:t>
            </a:r>
            <a:r>
              <a:rPr lang="uk-UA" sz="1200" dirty="0" smtClean="0">
                <a:solidFill>
                  <a:schemeClr val="tx1"/>
                </a:solidFill>
                <a:latin typeface="Arial Narrow" panose="020B0606020202030204" pitchFamily="34" charset="0"/>
              </a:rPr>
              <a:t> </a:t>
            </a:r>
            <a:endParaRPr lang="ru-RU" sz="1200" dirty="0">
              <a:solidFill>
                <a:schemeClr val="tx1"/>
              </a:solidFill>
              <a:latin typeface="Arial Narrow" panose="020B0606020202030204" pitchFamily="34" charset="0"/>
            </a:endParaRPr>
          </a:p>
        </p:txBody>
      </p:sp>
      <p:sp>
        <p:nvSpPr>
          <p:cNvPr id="5" name="Прямоугольник 4"/>
          <p:cNvSpPr/>
          <p:nvPr/>
        </p:nvSpPr>
        <p:spPr>
          <a:xfrm>
            <a:off x="359792" y="1319109"/>
            <a:ext cx="4536504" cy="5400600"/>
          </a:xfrm>
          <a:prstGeom prst="rect">
            <a:avLst/>
          </a:prstGeom>
          <a:solidFill>
            <a:schemeClr val="bg1"/>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lvl="0" indent="-171450" algn="just">
              <a:buFont typeface="Arial" panose="020B0604020202020204" pitchFamily="34" charset="0"/>
              <a:buChar char="•"/>
            </a:pPr>
            <a:r>
              <a:rPr lang="uk-UA" sz="1200" b="1" dirty="0">
                <a:solidFill>
                  <a:schemeClr val="tx1"/>
                </a:solidFill>
                <a:latin typeface="Arial Narrow" panose="020B0606020202030204" pitchFamily="34" charset="0"/>
              </a:rPr>
              <a:t>За результатами опитування, проведеного Соціологічною групою «Рейтинг» у травні-червні 2019 року серед мешканців виборчого округу №125 </a:t>
            </a:r>
            <a:r>
              <a:rPr lang="uk-UA" sz="1200" dirty="0">
                <a:solidFill>
                  <a:schemeClr val="tx1"/>
                </a:solidFill>
                <a:latin typeface="Arial Narrow" panose="020B0606020202030204" pitchFamily="34" charset="0"/>
              </a:rPr>
              <a:t>(центр м. Старий Самбір, Львівської області) </a:t>
            </a:r>
            <a:r>
              <a:rPr lang="uk-UA" sz="1200" b="1" dirty="0">
                <a:solidFill>
                  <a:schemeClr val="tx1"/>
                </a:solidFill>
                <a:latin typeface="Arial Narrow" panose="020B0606020202030204" pitchFamily="34" charset="0"/>
              </a:rPr>
              <a:t>55% опитаних висловили однозначну готовність взяти участь у виборах до Верховної Ради. </a:t>
            </a:r>
            <a:r>
              <a:rPr lang="uk-UA" sz="1200" dirty="0">
                <a:solidFill>
                  <a:schemeClr val="tx1"/>
                </a:solidFill>
                <a:latin typeface="Arial Narrow" panose="020B0606020202030204" pitchFamily="34" charset="0"/>
              </a:rPr>
              <a:t>Ще 34% зазначили про скоріше готові прийти на дільниці і проголосувати. Лише 7% зазначили, що не братимуть участі у парламентських виборах, ще 4% – поки не визначилися. </a:t>
            </a:r>
            <a:endParaRPr lang="ru-RU" sz="1200" dirty="0">
              <a:solidFill>
                <a:schemeClr val="tx1"/>
              </a:solidFill>
              <a:latin typeface="Arial Narrow" panose="020B0606020202030204" pitchFamily="34" charset="0"/>
            </a:endParaRPr>
          </a:p>
          <a:p>
            <a:pPr marL="171450" lvl="0" indent="-171450" algn="just">
              <a:buFont typeface="Arial" panose="020B0604020202020204" pitchFamily="34" charset="0"/>
              <a:buChar char="•"/>
            </a:pPr>
            <a:r>
              <a:rPr lang="uk-UA" sz="1200" b="1" dirty="0">
                <a:solidFill>
                  <a:schemeClr val="tx1"/>
                </a:solidFill>
                <a:latin typeface="Arial Narrow" panose="020B0606020202030204" pitchFamily="34" charset="0"/>
              </a:rPr>
              <a:t>Лідером електоральних симпатій серед політичних сил в окрузі є партія «Слуга народу», яку готові підтримати 31,7% тих, хто має намір голосувати і визначився з симпатіями. </a:t>
            </a:r>
            <a:r>
              <a:rPr lang="uk-UA" sz="1200" dirty="0">
                <a:solidFill>
                  <a:schemeClr val="tx1"/>
                </a:solidFill>
                <a:latin typeface="Arial Narrow" panose="020B0606020202030204" pitchFamily="34" charset="0"/>
              </a:rPr>
              <a:t>20,7% підтримують партію «Голос», 15,1% – партію «Європейська Солідарність», 7,8% – партію «Громадянська позиція», 7,6% – партію «Батьківщина», 6,2% – ВО «Свобода», 3,3% – Радикальну партію. Рейтинг інших політичних сил – менше 3%.</a:t>
            </a:r>
            <a:endParaRPr lang="ru-RU" sz="1200" dirty="0">
              <a:solidFill>
                <a:schemeClr val="tx1"/>
              </a:solidFill>
              <a:latin typeface="Arial Narrow" panose="020B0606020202030204" pitchFamily="34" charset="0"/>
            </a:endParaRPr>
          </a:p>
          <a:p>
            <a:pPr marL="171450" lvl="0" indent="-171450" algn="just">
              <a:buFont typeface="Arial" panose="020B0604020202020204" pitchFamily="34" charset="0"/>
              <a:buChar char="•"/>
            </a:pPr>
            <a:r>
              <a:rPr lang="uk-UA" sz="1200" b="1" dirty="0">
                <a:solidFill>
                  <a:schemeClr val="tx1"/>
                </a:solidFill>
                <a:latin typeface="Arial Narrow" panose="020B0606020202030204" pitchFamily="34" charset="0"/>
              </a:rPr>
              <a:t>62% заявили, що негативно ставляться до такого виду агітації під час виборів як матеріальна допомога від депутатів (роздача пайків, грошей, коштів на ремонт, лікування тощо).</a:t>
            </a:r>
            <a:r>
              <a:rPr lang="uk-UA" sz="1200" dirty="0">
                <a:solidFill>
                  <a:schemeClr val="tx1"/>
                </a:solidFill>
                <a:latin typeface="Arial Narrow" panose="020B0606020202030204" pitchFamily="34" charset="0"/>
              </a:rPr>
              <a:t> З іншого боку 16% підтримують подібні ініціативи політиків, котрі балотуються, 17% заявили про нейтральне ставлення до цього. </a:t>
            </a:r>
            <a:endParaRPr lang="ru-RU" sz="1200" dirty="0">
              <a:solidFill>
                <a:schemeClr val="tx1"/>
              </a:solidFill>
              <a:latin typeface="Arial Narrow" panose="020B0606020202030204" pitchFamily="34" charset="0"/>
            </a:endParaRPr>
          </a:p>
          <a:p>
            <a:pPr marL="171450" lvl="0" indent="-171450" algn="just">
              <a:buFont typeface="Arial" panose="020B0604020202020204" pitchFamily="34" charset="0"/>
              <a:buChar char="•"/>
            </a:pPr>
            <a:r>
              <a:rPr lang="uk-UA" sz="1200" b="1" dirty="0">
                <a:solidFill>
                  <a:schemeClr val="tx1"/>
                </a:solidFill>
                <a:latin typeface="Arial Narrow" panose="020B0606020202030204" pitchFamily="34" charset="0"/>
              </a:rPr>
              <a:t>38% опитаних зазначили, що якщо під час виборів кандидати пропонуватимуть продуктові набори, гроші, ліки тощо, то більшість їхніх знайомих, чи жителів населеного пункту, де проживають респонденти, приймуть допомогу, але проголосують за іншого кандидата.</a:t>
            </a:r>
            <a:r>
              <a:rPr lang="uk-UA" sz="1200" dirty="0">
                <a:solidFill>
                  <a:schemeClr val="tx1"/>
                </a:solidFill>
                <a:latin typeface="Arial Narrow" panose="020B0606020202030204" pitchFamily="34" charset="0"/>
              </a:rPr>
              <a:t> 37% переконані у тому, що виборці їхньої місцевості взагалі відмовляться від такої допомоги. Лише 7% зазначили, що такий вид агітації сприяє вибору кандидата, який роздає допомогу місцевим жителям. 18% нічого не змогли відповісти на це питання. </a:t>
            </a:r>
            <a:endParaRPr lang="ru-RU" sz="1200" dirty="0">
              <a:solidFill>
                <a:schemeClr val="tx1"/>
              </a:solidFill>
              <a:latin typeface="Arial Narrow" panose="020B0606020202030204" pitchFamily="34" charset="0"/>
            </a:endParaRPr>
          </a:p>
          <a:p>
            <a:pPr marL="285750" lvl="0" indent="-285750" algn="just">
              <a:buFont typeface="Arial" panose="020B0604020202020204" pitchFamily="34" charset="0"/>
              <a:buChar char="•"/>
            </a:pPr>
            <a:endParaRPr lang="ru-RU" sz="1200" dirty="0">
              <a:solidFill>
                <a:schemeClr val="tx1"/>
              </a:solidFill>
              <a:latin typeface="Arial Narrow" panose="020B0606020202030204" pitchFamily="34" charset="0"/>
            </a:endParaRPr>
          </a:p>
        </p:txBody>
      </p:sp>
      <p:sp>
        <p:nvSpPr>
          <p:cNvPr id="6" name="Заголовок 1"/>
          <p:cNvSpPr txBox="1">
            <a:spLocks/>
          </p:cNvSpPr>
          <p:nvPr/>
        </p:nvSpPr>
        <p:spPr>
          <a:xfrm>
            <a:off x="0" y="647700"/>
            <a:ext cx="4410075" cy="674688"/>
          </a:xfrm>
          <a:prstGeom prst="rect">
            <a:avLst/>
          </a:prstGeom>
        </p:spPr>
        <p:txBody>
          <a:bodyPr>
            <a:noAutofit/>
          </a:bodyPr>
          <a:lstStyle>
            <a:lvl1pPr algn="ctr" defTabSz="987461" rtl="0" eaLnBrk="1" latinLnBrk="0" hangingPunct="1">
              <a:spcBef>
                <a:spcPct val="0"/>
              </a:spcBef>
              <a:buNone/>
              <a:defRPr sz="4800" kern="1200">
                <a:solidFill>
                  <a:schemeClr val="tx1"/>
                </a:solidFill>
                <a:latin typeface="+mj-lt"/>
                <a:ea typeface="+mj-ea"/>
                <a:cs typeface="+mj-cs"/>
              </a:defRPr>
            </a:lvl1pPr>
          </a:lstStyle>
          <a:p>
            <a:pPr>
              <a:defRPr/>
            </a:pPr>
            <a:r>
              <a:rPr lang="uk-UA" sz="3000" b="1" dirty="0" smtClean="0">
                <a:effectLst>
                  <a:outerShdw blurRad="38100" dist="38100" dir="2700000" algn="tl">
                    <a:srgbClr val="C0C0C0"/>
                  </a:outerShdw>
                </a:effectLst>
                <a:latin typeface="Arial" pitchFamily="34" charset="0"/>
                <a:ea typeface="+mn-ea"/>
                <a:cs typeface="Arial" pitchFamily="34" charset="0"/>
              </a:rPr>
              <a:t>РЕЗЮМЕ</a:t>
            </a:r>
            <a:endParaRPr lang="ru-RU" sz="3000" b="1" dirty="0" smtClean="0">
              <a:effectLst>
                <a:outerShdw blurRad="38100" dist="38100" dir="2700000" algn="tl">
                  <a:srgbClr val="C0C0C0"/>
                </a:outerShdw>
              </a:effectLst>
              <a:latin typeface="Arial" pitchFamily="34" charset="0"/>
              <a:ea typeface="+mn-ea"/>
              <a:cs typeface="Arial" pitchFamily="34" charset="0"/>
            </a:endParaRPr>
          </a:p>
        </p:txBody>
      </p:sp>
    </p:spTree>
    <p:extLst>
      <p:ext uri="{BB962C8B-B14F-4D97-AF65-F5344CB8AC3E}">
        <p14:creationId xmlns:p14="http://schemas.microsoft.com/office/powerpoint/2010/main" val="3643046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Заголовок 1"/>
          <p:cNvSpPr txBox="1">
            <a:spLocks/>
          </p:cNvSpPr>
          <p:nvPr/>
        </p:nvSpPr>
        <p:spPr>
          <a:xfrm>
            <a:off x="-1224384" y="1872258"/>
            <a:ext cx="9108355" cy="675089"/>
          </a:xfrm>
          <a:prstGeom prst="rect">
            <a:avLst/>
          </a:prstGeom>
          <a:effectLst>
            <a:outerShdw blurRad="50800" dist="50800" dir="5400000" algn="ctr" rotWithShape="0">
              <a:schemeClr val="bg1"/>
            </a:outerShdw>
          </a:effectLst>
        </p:spPr>
        <p:txBody>
          <a:bodyPr vert="horz" lIns="98746" tIns="49373" rIns="98746" bIns="49373" rtlCol="0" anchor="ctr">
            <a:noAutofit/>
          </a:bodyPr>
          <a:lstStyle>
            <a:lvl1pPr algn="ctr" defTabSz="987461" rtl="0" eaLnBrk="1" latinLnBrk="0" hangingPunct="1">
              <a:spcBef>
                <a:spcPct val="0"/>
              </a:spcBef>
              <a:buNone/>
              <a:defRPr sz="4800" kern="1200">
                <a:solidFill>
                  <a:schemeClr val="tx1"/>
                </a:solidFill>
                <a:latin typeface="+mj-lt"/>
                <a:ea typeface="+mj-ea"/>
                <a:cs typeface="+mj-cs"/>
              </a:defRPr>
            </a:lvl1pPr>
          </a:lstStyle>
          <a:p>
            <a:pPr algn="l">
              <a:defRPr/>
            </a:pPr>
            <a:endParaRPr lang="uk-UA" sz="4000" dirty="0">
              <a:effectLst>
                <a:outerShdw blurRad="38100" dist="38100" dir="2700000" algn="tl">
                  <a:srgbClr val="000000">
                    <a:alpha val="43137"/>
                  </a:srgbClr>
                </a:outerShdw>
              </a:effectLst>
              <a:latin typeface="Impact" pitchFamily="34" charset="0"/>
              <a:ea typeface="+mn-ea"/>
              <a:cs typeface="Arial" charset="0"/>
            </a:endParaRPr>
          </a:p>
        </p:txBody>
      </p:sp>
      <p:sp>
        <p:nvSpPr>
          <p:cNvPr id="3" name="Заголовок 1"/>
          <p:cNvSpPr txBox="1">
            <a:spLocks/>
          </p:cNvSpPr>
          <p:nvPr/>
        </p:nvSpPr>
        <p:spPr>
          <a:xfrm>
            <a:off x="359792" y="4221505"/>
            <a:ext cx="9145015" cy="675089"/>
          </a:xfrm>
          <a:prstGeom prst="rect">
            <a:avLst/>
          </a:prstGeom>
          <a:noFill/>
          <a:effectLst>
            <a:outerShdw blurRad="50800" dist="50800" dir="5400000" algn="ctr" rotWithShape="0">
              <a:schemeClr val="bg1"/>
            </a:outerShdw>
          </a:effectLst>
        </p:spPr>
        <p:txBody>
          <a:bodyPr vert="horz" lIns="98746" tIns="49373" rIns="98746" bIns="49373" rtlCol="0" anchor="ctr">
            <a:noAutofit/>
          </a:bodyPr>
          <a:lstStyle>
            <a:defPPr>
              <a:defRPr lang="uk-UA"/>
            </a:defPPr>
            <a:lvl1pPr>
              <a:spcBef>
                <a:spcPct val="0"/>
              </a:spcBef>
              <a:buNone/>
              <a:defRPr sz="4200">
                <a:effectLst>
                  <a:outerShdw blurRad="38100" dist="38100" dir="2700000" algn="tl">
                    <a:srgbClr val="000000">
                      <a:alpha val="43137"/>
                    </a:srgbClr>
                  </a:outerShdw>
                </a:effectLst>
                <a:latin typeface="Impact" pitchFamily="34" charset="0"/>
                <a:ea typeface="+mj-ea"/>
                <a:cs typeface="Arial" charset="0"/>
              </a:defRPr>
            </a:lvl1pPr>
          </a:lstStyle>
          <a:p>
            <a:pPr algn="ctr"/>
            <a:r>
              <a:rPr lang="uk-UA" dirty="0" smtClean="0"/>
              <a:t>Рейтинги партій</a:t>
            </a:r>
            <a:endParaRPr lang="uk-UA" dirty="0"/>
          </a:p>
        </p:txBody>
      </p:sp>
    </p:spTree>
    <p:extLst>
      <p:ext uri="{BB962C8B-B14F-4D97-AF65-F5344CB8AC3E}">
        <p14:creationId xmlns:p14="http://schemas.microsoft.com/office/powerpoint/2010/main" val="365385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9"/>
          <p:cNvGraphicFramePr>
            <a:graphicFrameLocks/>
          </p:cNvGraphicFramePr>
          <p:nvPr>
            <p:extLst/>
          </p:nvPr>
        </p:nvGraphicFramePr>
        <p:xfrm>
          <a:off x="4680025" y="1944266"/>
          <a:ext cx="5400600" cy="4752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Диаграмма 3"/>
          <p:cNvGraphicFramePr/>
          <p:nvPr>
            <p:extLst/>
          </p:nvPr>
        </p:nvGraphicFramePr>
        <p:xfrm>
          <a:off x="287784" y="1152178"/>
          <a:ext cx="9504834" cy="5256587"/>
        </p:xfrm>
        <a:graphic>
          <a:graphicData uri="http://schemas.openxmlformats.org/drawingml/2006/chart">
            <c:chart xmlns:c="http://schemas.openxmlformats.org/drawingml/2006/chart" xmlns:r="http://schemas.openxmlformats.org/officeDocument/2006/relationships" r:id="rId4"/>
          </a:graphicData>
        </a:graphic>
      </p:graphicFrame>
      <p:sp>
        <p:nvSpPr>
          <p:cNvPr id="2" name="Нижний колонтитул 1"/>
          <p:cNvSpPr>
            <a:spLocks noGrp="1"/>
          </p:cNvSpPr>
          <p:nvPr>
            <p:ph type="ftr" sz="quarter" idx="11"/>
          </p:nvPr>
        </p:nvSpPr>
        <p:spPr/>
        <p:txBody>
          <a:bodyPr/>
          <a:lstStyle/>
          <a:p>
            <a:r>
              <a:rPr lang="ru-RU" smtClean="0">
                <a:solidFill>
                  <a:prstClr val="black"/>
                </a:solidFill>
                <a:cs typeface="Arial" charset="0"/>
              </a:rPr>
              <a:t>група РЕЙТИНГ | Електоральні настрої: 125 округ  | червень  2019</a:t>
            </a:r>
            <a:endParaRPr lang="uk-UA" dirty="0">
              <a:solidFill>
                <a:prstClr val="black"/>
              </a:solidFill>
            </a:endParaRPr>
          </a:p>
        </p:txBody>
      </p:sp>
      <p:sp>
        <p:nvSpPr>
          <p:cNvPr id="3" name="Номер слайда 2"/>
          <p:cNvSpPr>
            <a:spLocks noGrp="1"/>
          </p:cNvSpPr>
          <p:nvPr>
            <p:ph type="sldNum" sz="quarter" idx="12"/>
          </p:nvPr>
        </p:nvSpPr>
        <p:spPr/>
        <p:txBody>
          <a:bodyPr/>
          <a:lstStyle/>
          <a:p>
            <a:pPr algn="ctr"/>
            <a:fld id="{A5A59E15-60B0-425D-863E-520DBEEE065D}" type="slidenum">
              <a:rPr lang="ru-RU" smtClean="0">
                <a:solidFill>
                  <a:prstClr val="black"/>
                </a:solidFill>
              </a:rPr>
              <a:pPr algn="ctr"/>
              <a:t>5</a:t>
            </a:fld>
            <a:endParaRPr lang="ru-RU" dirty="0">
              <a:solidFill>
                <a:prstClr val="black"/>
              </a:solidFill>
            </a:endParaRPr>
          </a:p>
        </p:txBody>
      </p:sp>
      <p:sp>
        <p:nvSpPr>
          <p:cNvPr id="6" name="Rectangle 4"/>
          <p:cNvSpPr txBox="1">
            <a:spLocks noChangeArrowheads="1"/>
          </p:cNvSpPr>
          <p:nvPr/>
        </p:nvSpPr>
        <p:spPr>
          <a:xfrm>
            <a:off x="287338" y="553122"/>
            <a:ext cx="8785422" cy="432048"/>
          </a:xfrm>
          <a:prstGeom prst="rect">
            <a:avLst/>
          </a:prstGeom>
        </p:spPr>
        <p:txBody>
          <a:bodyPr lIns="98699" tIns="49349" rIns="98699" bIns="49349" anchor="ctr">
            <a:noAutofit/>
          </a:bodyPr>
          <a:lstStyle>
            <a:defPPr>
              <a:defRPr lang="uk-UA"/>
            </a:defPPr>
            <a:lvl1pPr>
              <a:defRPr sz="1800" b="1">
                <a:latin typeface="Arial Narrow" pitchFamily="34" charset="0"/>
                <a:cs typeface="Arial" pitchFamily="34" charset="0"/>
              </a:defRPr>
            </a:lvl1pPr>
          </a:lstStyle>
          <a:p>
            <a:pPr>
              <a:defRPr/>
            </a:pPr>
            <a:r>
              <a:rPr lang="ru-RU" dirty="0" err="1"/>
              <a:t>Чи</a:t>
            </a:r>
            <a:r>
              <a:rPr lang="ru-RU" dirty="0"/>
              <a:t> будете Ви </a:t>
            </a:r>
            <a:r>
              <a:rPr lang="ru-RU" dirty="0" err="1"/>
              <a:t>брати</a:t>
            </a:r>
            <a:r>
              <a:rPr lang="ru-RU" dirty="0"/>
              <a:t> участь у </a:t>
            </a:r>
            <a:r>
              <a:rPr lang="ru-RU" dirty="0" err="1"/>
              <a:t>виборах</a:t>
            </a:r>
            <a:r>
              <a:rPr lang="ru-RU" dirty="0"/>
              <a:t> до </a:t>
            </a:r>
            <a:r>
              <a:rPr lang="ru-RU" dirty="0" err="1"/>
              <a:t>Верховної</a:t>
            </a:r>
            <a:r>
              <a:rPr lang="ru-RU" dirty="0"/>
              <a:t> Ради, </a:t>
            </a:r>
            <a:r>
              <a:rPr lang="ru-RU" dirty="0" err="1"/>
              <a:t>якщо</a:t>
            </a:r>
            <a:r>
              <a:rPr lang="ru-RU" dirty="0"/>
              <a:t> вони </a:t>
            </a:r>
            <a:r>
              <a:rPr lang="ru-RU" dirty="0" err="1"/>
              <a:t>відбудуться</a:t>
            </a:r>
            <a:r>
              <a:rPr lang="ru-RU" dirty="0"/>
              <a:t> </a:t>
            </a:r>
            <a:r>
              <a:rPr lang="ru-RU" dirty="0" err="1"/>
              <a:t>найближчим</a:t>
            </a:r>
            <a:r>
              <a:rPr lang="ru-RU" dirty="0"/>
              <a:t> часом?</a:t>
            </a:r>
          </a:p>
        </p:txBody>
      </p:sp>
    </p:spTree>
    <p:extLst>
      <p:ext uri="{BB962C8B-B14F-4D97-AF65-F5344CB8AC3E}">
        <p14:creationId xmlns:p14="http://schemas.microsoft.com/office/powerpoint/2010/main" val="31304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cs typeface="Arial" charset="0"/>
              </a:rPr>
              <a:t>група РЕЙТИНГ | Електоральні настрої: 125 округ  | червень  2019</a:t>
            </a:r>
            <a:endParaRPr lang="uk-UA" dirty="0"/>
          </a:p>
        </p:txBody>
      </p:sp>
      <p:sp>
        <p:nvSpPr>
          <p:cNvPr id="3" name="Номер слайда 2"/>
          <p:cNvSpPr>
            <a:spLocks noGrp="1"/>
          </p:cNvSpPr>
          <p:nvPr>
            <p:ph type="sldNum" sz="quarter" idx="12"/>
          </p:nvPr>
        </p:nvSpPr>
        <p:spPr/>
        <p:txBody>
          <a:bodyPr/>
          <a:lstStyle/>
          <a:p>
            <a:fld id="{A5A59E15-60B0-425D-863E-520DBEEE065D}" type="slidenum">
              <a:rPr lang="uk-UA" smtClean="0"/>
              <a:pPr/>
              <a:t>6</a:t>
            </a:fld>
            <a:endParaRPr lang="uk-UA" dirty="0"/>
          </a:p>
        </p:txBody>
      </p:sp>
      <p:sp>
        <p:nvSpPr>
          <p:cNvPr id="6" name="Rectangle 4"/>
          <p:cNvSpPr txBox="1">
            <a:spLocks noChangeArrowheads="1"/>
          </p:cNvSpPr>
          <p:nvPr/>
        </p:nvSpPr>
        <p:spPr>
          <a:xfrm>
            <a:off x="0" y="432098"/>
            <a:ext cx="9072760" cy="432048"/>
          </a:xfrm>
          <a:prstGeom prst="rect">
            <a:avLst/>
          </a:prstGeom>
        </p:spPr>
        <p:txBody>
          <a:bodyPr lIns="98710" tIns="49355" rIns="98710" bIns="49355" anchor="ctr">
            <a:noAutofit/>
          </a:bodyPr>
          <a:lstStyle>
            <a:defPPr>
              <a:defRPr lang="uk-UA"/>
            </a:defPPr>
            <a:lvl1pPr algn="ctr">
              <a:defRPr sz="1800" b="1">
                <a:latin typeface="Arial Narrow" pitchFamily="34" charset="0"/>
                <a:cs typeface="Arial" pitchFamily="34" charset="0"/>
              </a:defRPr>
            </a:lvl1pPr>
          </a:lstStyle>
          <a:p>
            <a:r>
              <a:rPr lang="ru-RU" dirty="0" err="1"/>
              <a:t>Якби</a:t>
            </a:r>
            <a:r>
              <a:rPr lang="ru-RU" dirty="0"/>
              <a:t> </a:t>
            </a:r>
            <a:r>
              <a:rPr lang="ru-RU" dirty="0" err="1"/>
              <a:t>парламентські</a:t>
            </a:r>
            <a:r>
              <a:rPr lang="ru-RU" dirty="0"/>
              <a:t> </a:t>
            </a:r>
            <a:r>
              <a:rPr lang="ru-RU" dirty="0" err="1"/>
              <a:t>вибори</a:t>
            </a:r>
            <a:r>
              <a:rPr lang="ru-RU" dirty="0"/>
              <a:t> </a:t>
            </a:r>
            <a:r>
              <a:rPr lang="ru-RU" dirty="0" err="1"/>
              <a:t>проводилися</a:t>
            </a:r>
            <a:r>
              <a:rPr lang="ru-RU" dirty="0"/>
              <a:t> </a:t>
            </a:r>
            <a:r>
              <a:rPr lang="ru-RU" dirty="0" err="1"/>
              <a:t>наступної</a:t>
            </a:r>
            <a:r>
              <a:rPr lang="ru-RU" dirty="0"/>
              <a:t> </a:t>
            </a:r>
            <a:r>
              <a:rPr lang="ru-RU" dirty="0" err="1"/>
              <a:t>неділі</a:t>
            </a:r>
            <a:r>
              <a:rPr lang="ru-RU" dirty="0"/>
              <a:t>, то як </a:t>
            </a:r>
            <a:r>
              <a:rPr lang="ru-RU" dirty="0" err="1"/>
              <a:t>би</a:t>
            </a:r>
            <a:r>
              <a:rPr lang="ru-RU" dirty="0"/>
              <a:t> Ви </a:t>
            </a:r>
            <a:r>
              <a:rPr lang="ru-RU" dirty="0" err="1" smtClean="0"/>
              <a:t>проголосували</a:t>
            </a:r>
            <a:r>
              <a:rPr lang="ru-RU" dirty="0" smtClean="0"/>
              <a:t>?</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126743402"/>
              </p:ext>
            </p:extLst>
          </p:nvPr>
        </p:nvGraphicFramePr>
        <p:xfrm>
          <a:off x="719138" y="1368423"/>
          <a:ext cx="9074152" cy="5184350"/>
        </p:xfrm>
        <a:graphic>
          <a:graphicData uri="http://schemas.openxmlformats.org/drawingml/2006/table">
            <a:tbl>
              <a:tblPr>
                <a:tableStyleId>{5C22544A-7EE6-4342-B048-85BDC9FD1C3A}</a:tableStyleId>
              </a:tblPr>
              <a:tblGrid>
                <a:gridCol w="2592982">
                  <a:extLst>
                    <a:ext uri="{9D8B030D-6E8A-4147-A177-3AD203B41FA5}">
                      <a16:colId xmlns:a16="http://schemas.microsoft.com/office/drawing/2014/main" xmlns="" val="20000"/>
                    </a:ext>
                  </a:extLst>
                </a:gridCol>
                <a:gridCol w="2160390">
                  <a:extLst>
                    <a:ext uri="{9D8B030D-6E8A-4147-A177-3AD203B41FA5}">
                      <a16:colId xmlns:a16="http://schemas.microsoft.com/office/drawing/2014/main" xmlns="" val="20001"/>
                    </a:ext>
                  </a:extLst>
                </a:gridCol>
                <a:gridCol w="2160390">
                  <a:extLst>
                    <a:ext uri="{9D8B030D-6E8A-4147-A177-3AD203B41FA5}">
                      <a16:colId xmlns:a16="http://schemas.microsoft.com/office/drawing/2014/main" xmlns="" val="20002"/>
                    </a:ext>
                  </a:extLst>
                </a:gridCol>
                <a:gridCol w="2160390">
                  <a:extLst>
                    <a:ext uri="{9D8B030D-6E8A-4147-A177-3AD203B41FA5}">
                      <a16:colId xmlns:a16="http://schemas.microsoft.com/office/drawing/2014/main" xmlns="" val="20003"/>
                    </a:ext>
                  </a:extLst>
                </a:gridCol>
              </a:tblGrid>
              <a:tr h="827641">
                <a:tc>
                  <a:txBody>
                    <a:bodyPr/>
                    <a:lstStyle/>
                    <a:p>
                      <a:pPr algn="l" fontAlgn="b"/>
                      <a:endParaRPr lang="ru-RU" sz="1200" b="0" i="0" u="none" strike="noStrike" dirty="0">
                        <a:solidFill>
                          <a:srgbClr val="000000"/>
                        </a:solidFill>
                        <a:effectLst/>
                        <a:latin typeface="Arial Narrow" panose="020B0606020202030204" pitchFamily="34" charset="0"/>
                      </a:endParaRPr>
                    </a:p>
                  </a:txBody>
                  <a:tcPr marL="9525" marR="9525" marT="9525" marB="0" anchor="ctr">
                    <a:noFill/>
                  </a:tcPr>
                </a:tc>
                <a:tc>
                  <a:txBody>
                    <a:bodyPr/>
                    <a:lstStyle/>
                    <a:p>
                      <a:pPr marL="0" marR="0" indent="0" algn="ctr" defTabSz="986985" rtl="0" eaLnBrk="1" fontAlgn="b" latinLnBrk="0" hangingPunct="1">
                        <a:lnSpc>
                          <a:spcPct val="100000"/>
                        </a:lnSpc>
                        <a:spcBef>
                          <a:spcPts val="0"/>
                        </a:spcBef>
                        <a:spcAft>
                          <a:spcPts val="0"/>
                        </a:spcAft>
                        <a:buClrTx/>
                        <a:buSzTx/>
                        <a:buFontTx/>
                        <a:buNone/>
                        <a:tabLst/>
                        <a:defRPr/>
                      </a:pPr>
                      <a:r>
                        <a:rPr lang="uk-UA" sz="1400" b="1" i="0" u="none" strike="noStrike" dirty="0" smtClean="0">
                          <a:solidFill>
                            <a:schemeClr val="bg1"/>
                          </a:solidFill>
                          <a:effectLst/>
                          <a:latin typeface="Arial Narrow" panose="020B0606020202030204" pitchFamily="34" charset="0"/>
                        </a:rPr>
                        <a:t>Серед усіх</a:t>
                      </a:r>
                    </a:p>
                  </a:txBody>
                  <a:tcPr marL="9525" marR="9525" marT="9525" marB="0" anchor="ctr">
                    <a:solidFill>
                      <a:schemeClr val="tx2">
                        <a:lumMod val="60000"/>
                        <a:lumOff val="40000"/>
                      </a:schemeClr>
                    </a:solidFill>
                  </a:tcPr>
                </a:tc>
                <a:tc>
                  <a:txBody>
                    <a:bodyPr/>
                    <a:lstStyle/>
                    <a:p>
                      <a:pPr algn="ctr" fontAlgn="b"/>
                      <a:r>
                        <a:rPr lang="ru-RU" sz="1400" b="1" i="0" u="none" strike="noStrike" dirty="0" err="1" smtClean="0">
                          <a:solidFill>
                            <a:schemeClr val="bg1"/>
                          </a:solidFill>
                          <a:effectLst/>
                          <a:latin typeface="Arial Narrow" panose="020B0606020202030204" pitchFamily="34" charset="0"/>
                        </a:rPr>
                        <a:t>Серед</a:t>
                      </a:r>
                      <a:r>
                        <a:rPr lang="ru-RU" sz="1400" b="1" i="0" u="none" strike="noStrike" dirty="0" smtClean="0">
                          <a:solidFill>
                            <a:schemeClr val="bg1"/>
                          </a:solidFill>
                          <a:effectLst/>
                          <a:latin typeface="Arial Narrow" panose="020B0606020202030204" pitchFamily="34" charset="0"/>
                        </a:rPr>
                        <a:t> тих, </a:t>
                      </a:r>
                      <a:r>
                        <a:rPr lang="ru-RU" sz="1400" b="1" i="0" u="none" strike="noStrike" dirty="0" err="1" smtClean="0">
                          <a:solidFill>
                            <a:schemeClr val="bg1"/>
                          </a:solidFill>
                          <a:effectLst/>
                          <a:latin typeface="Arial Narrow" panose="020B0606020202030204" pitchFamily="34" charset="0"/>
                        </a:rPr>
                        <a:t>хто</a:t>
                      </a:r>
                      <a:r>
                        <a:rPr lang="ru-RU" sz="1400" b="1" i="0" u="none" strike="noStrike" dirty="0" smtClean="0">
                          <a:solidFill>
                            <a:schemeClr val="bg1"/>
                          </a:solidFill>
                          <a:effectLst/>
                          <a:latin typeface="Arial Narrow" panose="020B0606020202030204" pitchFamily="34" charset="0"/>
                        </a:rPr>
                        <a:t> </a:t>
                      </a:r>
                      <a:r>
                        <a:rPr lang="ru-RU" sz="1400" b="1" i="0" u="none" strike="noStrike" dirty="0" err="1" smtClean="0">
                          <a:solidFill>
                            <a:schemeClr val="bg1"/>
                          </a:solidFill>
                          <a:effectLst/>
                          <a:latin typeface="Arial Narrow" panose="020B0606020202030204" pitchFamily="34" charset="0"/>
                        </a:rPr>
                        <a:t>має</a:t>
                      </a:r>
                      <a:r>
                        <a:rPr lang="ru-RU" sz="1400" b="1" i="0" u="none" strike="noStrike" dirty="0" smtClean="0">
                          <a:solidFill>
                            <a:schemeClr val="bg1"/>
                          </a:solidFill>
                          <a:effectLst/>
                          <a:latin typeface="Arial Narrow" panose="020B0606020202030204" pitchFamily="34" charset="0"/>
                        </a:rPr>
                        <a:t> </a:t>
                      </a:r>
                      <a:r>
                        <a:rPr lang="ru-RU" sz="1400" b="1" i="0" u="none" strike="noStrike" dirty="0" err="1" smtClean="0">
                          <a:solidFill>
                            <a:schemeClr val="bg1"/>
                          </a:solidFill>
                          <a:effectLst/>
                          <a:latin typeface="Arial Narrow" panose="020B0606020202030204" pitchFamily="34" charset="0"/>
                        </a:rPr>
                        <a:t>намір</a:t>
                      </a:r>
                      <a:r>
                        <a:rPr lang="ru-RU" sz="1400" b="1" i="0" u="none" strike="noStrike" dirty="0" smtClean="0">
                          <a:solidFill>
                            <a:schemeClr val="bg1"/>
                          </a:solidFill>
                          <a:effectLst/>
                          <a:latin typeface="Arial Narrow" panose="020B0606020202030204" pitchFamily="34" charset="0"/>
                        </a:rPr>
                        <a:t> </a:t>
                      </a:r>
                      <a:r>
                        <a:rPr lang="ru-RU" sz="1400" b="1" i="0" u="none" strike="noStrike" dirty="0" err="1" smtClean="0">
                          <a:solidFill>
                            <a:schemeClr val="bg1"/>
                          </a:solidFill>
                          <a:effectLst/>
                          <a:latin typeface="Arial Narrow" panose="020B0606020202030204" pitchFamily="34" charset="0"/>
                        </a:rPr>
                        <a:t>голосувати</a:t>
                      </a:r>
                      <a:r>
                        <a:rPr lang="ru-RU" sz="1400" b="1" i="0" u="none" strike="noStrike" dirty="0" smtClean="0">
                          <a:solidFill>
                            <a:schemeClr val="bg1"/>
                          </a:solidFill>
                          <a:effectLst/>
                          <a:latin typeface="Arial Narrow" panose="020B0606020202030204" pitchFamily="34" charset="0"/>
                        </a:rPr>
                        <a:t>, %</a:t>
                      </a:r>
                      <a:endParaRPr lang="ru-RU" sz="1400" b="1" i="0" u="none" strike="noStrike" dirty="0">
                        <a:solidFill>
                          <a:schemeClr val="bg1"/>
                        </a:solidFill>
                        <a:effectLst/>
                        <a:latin typeface="Arial Narrow" panose="020B0606020202030204" pitchFamily="34" charset="0"/>
                      </a:endParaRPr>
                    </a:p>
                  </a:txBody>
                  <a:tcPr marL="9525" marR="9525" marT="9525" marB="0" anchor="ctr">
                    <a:solidFill>
                      <a:schemeClr val="tx2">
                        <a:lumMod val="60000"/>
                        <a:lumOff val="40000"/>
                      </a:schemeClr>
                    </a:solidFill>
                  </a:tcPr>
                </a:tc>
                <a:tc>
                  <a:txBody>
                    <a:bodyPr/>
                    <a:lstStyle/>
                    <a:p>
                      <a:pPr algn="ctr" fontAlgn="b"/>
                      <a:r>
                        <a:rPr lang="ru-RU" sz="1400" b="1" i="0" u="none" strike="noStrike" dirty="0" err="1" smtClean="0">
                          <a:solidFill>
                            <a:schemeClr val="bg1"/>
                          </a:solidFill>
                          <a:effectLst/>
                          <a:latin typeface="Arial Narrow" panose="020B0606020202030204" pitchFamily="34" charset="0"/>
                        </a:rPr>
                        <a:t>Серед</a:t>
                      </a:r>
                      <a:r>
                        <a:rPr lang="ru-RU" sz="1400" b="1" i="0" u="none" strike="noStrike" dirty="0" smtClean="0">
                          <a:solidFill>
                            <a:schemeClr val="bg1"/>
                          </a:solidFill>
                          <a:effectLst/>
                          <a:latin typeface="Arial Narrow" panose="020B0606020202030204" pitchFamily="34" charset="0"/>
                        </a:rPr>
                        <a:t> тих, </a:t>
                      </a:r>
                      <a:r>
                        <a:rPr lang="ru-RU" sz="1400" b="1" i="0" u="none" strike="noStrike" dirty="0" err="1" smtClean="0">
                          <a:solidFill>
                            <a:schemeClr val="bg1"/>
                          </a:solidFill>
                          <a:effectLst/>
                          <a:latin typeface="Arial Narrow" panose="020B0606020202030204" pitchFamily="34" charset="0"/>
                        </a:rPr>
                        <a:t>хто</a:t>
                      </a:r>
                      <a:r>
                        <a:rPr lang="ru-RU" sz="1400" b="1" i="0" u="none" strike="noStrike" dirty="0" smtClean="0">
                          <a:solidFill>
                            <a:schemeClr val="bg1"/>
                          </a:solidFill>
                          <a:effectLst/>
                          <a:latin typeface="Arial Narrow" panose="020B0606020202030204" pitchFamily="34" charset="0"/>
                        </a:rPr>
                        <a:t> </a:t>
                      </a:r>
                      <a:r>
                        <a:rPr lang="ru-RU" sz="1400" b="1" i="0" u="none" strike="noStrike" dirty="0" err="1" smtClean="0">
                          <a:solidFill>
                            <a:schemeClr val="bg1"/>
                          </a:solidFill>
                          <a:effectLst/>
                          <a:latin typeface="Arial Narrow" panose="020B0606020202030204" pitchFamily="34" charset="0"/>
                        </a:rPr>
                        <a:t>має</a:t>
                      </a:r>
                      <a:r>
                        <a:rPr lang="ru-RU" sz="1400" b="1" i="0" u="none" strike="noStrike" dirty="0" smtClean="0">
                          <a:solidFill>
                            <a:schemeClr val="bg1"/>
                          </a:solidFill>
                          <a:effectLst/>
                          <a:latin typeface="Arial Narrow" panose="020B0606020202030204" pitchFamily="34" charset="0"/>
                        </a:rPr>
                        <a:t> </a:t>
                      </a:r>
                      <a:r>
                        <a:rPr lang="ru-RU" sz="1400" b="1" i="0" u="none" strike="noStrike" dirty="0" err="1" smtClean="0">
                          <a:solidFill>
                            <a:schemeClr val="bg1"/>
                          </a:solidFill>
                          <a:effectLst/>
                          <a:latin typeface="Arial Narrow" panose="020B0606020202030204" pitchFamily="34" charset="0"/>
                        </a:rPr>
                        <a:t>намір</a:t>
                      </a:r>
                      <a:r>
                        <a:rPr lang="ru-RU" sz="1400" b="1" i="0" u="none" strike="noStrike" dirty="0" smtClean="0">
                          <a:solidFill>
                            <a:schemeClr val="bg1"/>
                          </a:solidFill>
                          <a:effectLst/>
                          <a:latin typeface="Arial Narrow" panose="020B0606020202030204" pitchFamily="34" charset="0"/>
                        </a:rPr>
                        <a:t> </a:t>
                      </a:r>
                      <a:r>
                        <a:rPr lang="ru-RU" sz="1400" b="1" i="0" u="none" strike="noStrike" dirty="0" err="1" smtClean="0">
                          <a:solidFill>
                            <a:schemeClr val="bg1"/>
                          </a:solidFill>
                          <a:effectLst/>
                          <a:latin typeface="Arial Narrow" panose="020B0606020202030204" pitchFamily="34" charset="0"/>
                        </a:rPr>
                        <a:t>голосувати</a:t>
                      </a:r>
                      <a:r>
                        <a:rPr lang="ru-RU" sz="1400" b="1" i="0" u="none" strike="noStrike" dirty="0" smtClean="0">
                          <a:solidFill>
                            <a:schemeClr val="bg1"/>
                          </a:solidFill>
                          <a:effectLst/>
                          <a:latin typeface="Arial Narrow" panose="020B0606020202030204" pitchFamily="34" charset="0"/>
                        </a:rPr>
                        <a:t> і </a:t>
                      </a:r>
                      <a:r>
                        <a:rPr lang="ru-RU" sz="1400" b="1" i="0" u="none" strike="noStrike" dirty="0" err="1" smtClean="0">
                          <a:solidFill>
                            <a:schemeClr val="bg1"/>
                          </a:solidFill>
                          <a:effectLst/>
                          <a:latin typeface="Arial Narrow" panose="020B0606020202030204" pitchFamily="34" charset="0"/>
                        </a:rPr>
                        <a:t>визначився</a:t>
                      </a:r>
                      <a:r>
                        <a:rPr lang="ru-RU" sz="1400" b="1" i="0" u="none" strike="noStrike" dirty="0" smtClean="0">
                          <a:solidFill>
                            <a:schemeClr val="bg1"/>
                          </a:solidFill>
                          <a:effectLst/>
                          <a:latin typeface="Arial Narrow" panose="020B0606020202030204" pitchFamily="34" charset="0"/>
                        </a:rPr>
                        <a:t>, %</a:t>
                      </a:r>
                      <a:endParaRPr lang="ru-RU" sz="1400" b="1" i="0" u="none" strike="noStrike" dirty="0">
                        <a:solidFill>
                          <a:schemeClr val="bg1"/>
                        </a:solidFill>
                        <a:effectLst/>
                        <a:latin typeface="Arial Narrow" panose="020B0606020202030204" pitchFamily="34" charset="0"/>
                      </a:endParaRPr>
                    </a:p>
                  </a:txBody>
                  <a:tcPr marL="9525" marR="9525" marT="9525" marB="0" anchor="ctr">
                    <a:solidFill>
                      <a:schemeClr val="tx2">
                        <a:lumMod val="60000"/>
                        <a:lumOff val="40000"/>
                      </a:schemeClr>
                    </a:solidFill>
                  </a:tcPr>
                </a:tc>
                <a:extLst>
                  <a:ext uri="{0D108BD9-81ED-4DB2-BD59-A6C34878D82A}">
                    <a16:rowId xmlns:a16="http://schemas.microsoft.com/office/drawing/2014/main" xmlns="" val="10000"/>
                  </a:ext>
                </a:extLst>
              </a:tr>
              <a:tr h="256277">
                <a:tc>
                  <a:txBody>
                    <a:bodyPr/>
                    <a:lstStyle/>
                    <a:p>
                      <a:pPr marL="36000" algn="l" fontAlgn="b"/>
                      <a:r>
                        <a:rPr lang="ru-RU" sz="1200" b="0" i="0" u="none" strike="noStrike" dirty="0">
                          <a:solidFill>
                            <a:srgbClr val="000000"/>
                          </a:solidFill>
                          <a:effectLst/>
                          <a:latin typeface="Arial Narrow" panose="020B0606020202030204" pitchFamily="34" charset="0"/>
                        </a:rPr>
                        <a:t>Слуга народу</a:t>
                      </a:r>
                    </a:p>
                  </a:txBody>
                  <a:tcPr marL="9525" marR="9525" marT="9525" marB="0" anchor="b">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24,9</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27,2</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31,7</a:t>
                      </a:r>
                    </a:p>
                  </a:txBody>
                  <a:tcPr marL="9525" marR="9525" marT="9525" marB="0" anchor="ctr">
                    <a:solidFill>
                      <a:schemeClr val="bg1">
                        <a:lumMod val="95000"/>
                      </a:schemeClr>
                    </a:solidFill>
                  </a:tcPr>
                </a:tc>
              </a:tr>
              <a:tr h="256277">
                <a:tc>
                  <a:txBody>
                    <a:bodyPr/>
                    <a:lstStyle/>
                    <a:p>
                      <a:pPr marL="36000" algn="l" fontAlgn="b"/>
                      <a:r>
                        <a:rPr lang="ru-RU" sz="1200" b="0" i="0" u="none" strike="noStrike" dirty="0">
                          <a:solidFill>
                            <a:srgbClr val="000000"/>
                          </a:solidFill>
                          <a:effectLst/>
                          <a:latin typeface="Arial Narrow" panose="020B0606020202030204" pitchFamily="34" charset="0"/>
                        </a:rPr>
                        <a:t>Голос</a:t>
                      </a:r>
                    </a:p>
                  </a:txBody>
                  <a:tcPr marL="9525" marR="9525" marT="9525" marB="0" anchor="b">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16,3</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17,7</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20,7</a:t>
                      </a:r>
                    </a:p>
                  </a:txBody>
                  <a:tcPr marL="9525" marR="9525" marT="9525" marB="0" anchor="ctr">
                    <a:solidFill>
                      <a:schemeClr val="bg1">
                        <a:lumMod val="95000"/>
                      </a:schemeClr>
                    </a:solidFill>
                  </a:tcPr>
                </a:tc>
              </a:tr>
              <a:tr h="256277">
                <a:tc>
                  <a:txBody>
                    <a:bodyPr/>
                    <a:lstStyle/>
                    <a:p>
                      <a:pPr marL="36000" algn="l" fontAlgn="b"/>
                      <a:r>
                        <a:rPr lang="ru-RU" sz="1200" b="0" i="0" u="none" strike="noStrike" dirty="0" err="1" smtClean="0">
                          <a:solidFill>
                            <a:srgbClr val="000000"/>
                          </a:solidFill>
                          <a:effectLst/>
                          <a:latin typeface="Arial Narrow" panose="020B0606020202030204" pitchFamily="34" charset="0"/>
                        </a:rPr>
                        <a:t>Європейська</a:t>
                      </a:r>
                      <a:r>
                        <a:rPr lang="ru-RU" sz="1200" b="0" i="0" u="none" strike="noStrike" dirty="0" smtClean="0">
                          <a:solidFill>
                            <a:srgbClr val="000000"/>
                          </a:solidFill>
                          <a:effectLst/>
                          <a:latin typeface="Arial Narrow" panose="020B0606020202030204" pitchFamily="34" charset="0"/>
                        </a:rPr>
                        <a:t> </a:t>
                      </a:r>
                      <a:r>
                        <a:rPr lang="ru-RU" sz="1200" b="0" i="0" u="none" strike="noStrike" dirty="0" err="1" smtClean="0">
                          <a:solidFill>
                            <a:srgbClr val="000000"/>
                          </a:solidFill>
                          <a:effectLst/>
                          <a:latin typeface="Arial Narrow" panose="020B0606020202030204" pitchFamily="34" charset="0"/>
                        </a:rPr>
                        <a:t>Сол</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дарн</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сть</a:t>
                      </a:r>
                      <a:endParaRPr lang="ru-RU" sz="1200" b="0" i="0" u="none" strike="noStrike" dirty="0">
                        <a:solidFill>
                          <a:srgbClr val="000000"/>
                        </a:solidFill>
                        <a:effectLst/>
                        <a:latin typeface="Arial Narrow" panose="020B0606020202030204" pitchFamily="34" charset="0"/>
                      </a:endParaRPr>
                    </a:p>
                  </a:txBody>
                  <a:tcPr marL="9525" marR="9525" marT="9525" marB="0" anchor="b">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11,7</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12,9</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15,1</a:t>
                      </a:r>
                    </a:p>
                  </a:txBody>
                  <a:tcPr marL="9525" marR="9525" marT="9525" marB="0" anchor="ctr">
                    <a:solidFill>
                      <a:schemeClr val="bg1">
                        <a:lumMod val="95000"/>
                      </a:schemeClr>
                    </a:solidFill>
                  </a:tcPr>
                </a:tc>
              </a:tr>
              <a:tr h="256277">
                <a:tc>
                  <a:txBody>
                    <a:bodyPr/>
                    <a:lstStyle/>
                    <a:p>
                      <a:pPr marL="36000" algn="l" fontAlgn="b"/>
                      <a:r>
                        <a:rPr lang="ru-RU" sz="1200" b="0" i="0" u="none" strike="noStrike" dirty="0" err="1">
                          <a:solidFill>
                            <a:srgbClr val="000000"/>
                          </a:solidFill>
                          <a:effectLst/>
                          <a:latin typeface="Arial Narrow" panose="020B0606020202030204" pitchFamily="34" charset="0"/>
                        </a:rPr>
                        <a:t>Громадянська</a:t>
                      </a:r>
                      <a:r>
                        <a:rPr lang="ru-RU" sz="1200" b="0" i="0" u="none" strike="noStrike" dirty="0">
                          <a:solidFill>
                            <a:srgbClr val="000000"/>
                          </a:solidFill>
                          <a:effectLst/>
                          <a:latin typeface="Arial Narrow" panose="020B0606020202030204" pitchFamily="34" charset="0"/>
                        </a:rPr>
                        <a:t> </a:t>
                      </a:r>
                      <a:r>
                        <a:rPr lang="ru-RU" sz="1200" b="0" i="0" u="none" strike="noStrike" dirty="0" err="1">
                          <a:solidFill>
                            <a:srgbClr val="000000"/>
                          </a:solidFill>
                          <a:effectLst/>
                          <a:latin typeface="Arial Narrow" panose="020B0606020202030204" pitchFamily="34" charset="0"/>
                        </a:rPr>
                        <a:t>позиц</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я</a:t>
                      </a: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6,3</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6,7</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7,8</a:t>
                      </a:r>
                    </a:p>
                  </a:txBody>
                  <a:tcPr marL="9525" marR="9525" marT="9525" marB="0" anchor="ctr">
                    <a:solidFill>
                      <a:schemeClr val="bg1">
                        <a:lumMod val="95000"/>
                      </a:schemeClr>
                    </a:solidFill>
                  </a:tcPr>
                </a:tc>
              </a:tr>
              <a:tr h="256277">
                <a:tc>
                  <a:txBody>
                    <a:bodyPr/>
                    <a:lstStyle/>
                    <a:p>
                      <a:pPr marL="36000" algn="l" fontAlgn="b"/>
                      <a:r>
                        <a:rPr lang="ru-RU" sz="1200" b="0" i="0" u="none" strike="noStrike" dirty="0" err="1">
                          <a:solidFill>
                            <a:srgbClr val="000000"/>
                          </a:solidFill>
                          <a:effectLst/>
                          <a:latin typeface="Arial Narrow" panose="020B0606020202030204" pitchFamily="34" charset="0"/>
                        </a:rPr>
                        <a:t>Батьк</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вщина</a:t>
                      </a:r>
                      <a:endParaRPr lang="ru-RU" sz="1200" b="0" i="0" u="none" strike="noStrike" dirty="0">
                        <a:solidFill>
                          <a:srgbClr val="000000"/>
                        </a:solidFill>
                        <a:effectLst/>
                        <a:latin typeface="Arial Narrow" panose="020B0606020202030204" pitchFamily="34" charset="0"/>
                      </a:endParaRP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6,1</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6,6</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7,6</a:t>
                      </a:r>
                    </a:p>
                  </a:txBody>
                  <a:tcPr marL="9525" marR="9525" marT="9525" marB="0" anchor="ctr">
                    <a:solidFill>
                      <a:schemeClr val="bg1">
                        <a:lumMod val="95000"/>
                      </a:schemeClr>
                    </a:solidFill>
                  </a:tcPr>
                </a:tc>
                <a:extLst>
                  <a:ext uri="{0D108BD9-81ED-4DB2-BD59-A6C34878D82A}">
                    <a16:rowId xmlns:a16="http://schemas.microsoft.com/office/drawing/2014/main" xmlns="" val="10006"/>
                  </a:ext>
                </a:extLst>
              </a:tr>
              <a:tr h="256277">
                <a:tc>
                  <a:txBody>
                    <a:bodyPr/>
                    <a:lstStyle/>
                    <a:p>
                      <a:pPr marL="36000" algn="l" fontAlgn="b"/>
                      <a:r>
                        <a:rPr lang="ru-RU" sz="1200" b="0" i="0" u="none" strike="noStrike">
                          <a:solidFill>
                            <a:srgbClr val="000000"/>
                          </a:solidFill>
                          <a:effectLst/>
                          <a:latin typeface="Arial Narrow" panose="020B0606020202030204" pitchFamily="34" charset="0"/>
                        </a:rPr>
                        <a:t>Свобода</a:t>
                      </a: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5,1</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5,3</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6,2</a:t>
                      </a:r>
                    </a:p>
                  </a:txBody>
                  <a:tcPr marL="9525" marR="9525" marT="9525" marB="0" anchor="ctr">
                    <a:solidFill>
                      <a:schemeClr val="bg1">
                        <a:lumMod val="95000"/>
                      </a:schemeClr>
                    </a:solidFill>
                  </a:tcPr>
                </a:tc>
                <a:extLst>
                  <a:ext uri="{0D108BD9-81ED-4DB2-BD59-A6C34878D82A}">
                    <a16:rowId xmlns:a16="http://schemas.microsoft.com/office/drawing/2014/main" xmlns="" val="10007"/>
                  </a:ext>
                </a:extLst>
              </a:tr>
              <a:tr h="256277">
                <a:tc>
                  <a:txBody>
                    <a:bodyPr/>
                    <a:lstStyle/>
                    <a:p>
                      <a:pPr marL="36000" algn="l" fontAlgn="b"/>
                      <a:r>
                        <a:rPr lang="ru-RU" sz="1200" b="0" i="0" u="none" strike="noStrike" dirty="0">
                          <a:solidFill>
                            <a:srgbClr val="000000"/>
                          </a:solidFill>
                          <a:effectLst/>
                          <a:latin typeface="Arial Narrow" panose="020B0606020202030204" pitchFamily="34" charset="0"/>
                        </a:rPr>
                        <a:t>Радикальна парт</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я</a:t>
                      </a: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2,7</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2,8</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3,3</a:t>
                      </a:r>
                    </a:p>
                  </a:txBody>
                  <a:tcPr marL="9525" marR="9525" marT="9525" marB="0" anchor="ctr">
                    <a:solidFill>
                      <a:schemeClr val="bg1">
                        <a:lumMod val="95000"/>
                      </a:schemeClr>
                    </a:solidFill>
                  </a:tcPr>
                </a:tc>
                <a:extLst>
                  <a:ext uri="{0D108BD9-81ED-4DB2-BD59-A6C34878D82A}">
                    <a16:rowId xmlns:a16="http://schemas.microsoft.com/office/drawing/2014/main" xmlns="" val="10008"/>
                  </a:ext>
                </a:extLst>
              </a:tr>
              <a:tr h="256277">
                <a:tc>
                  <a:txBody>
                    <a:bodyPr/>
                    <a:lstStyle/>
                    <a:p>
                      <a:pPr marL="36000" algn="l" fontAlgn="b"/>
                      <a:r>
                        <a:rPr lang="ru-RU" sz="1200" b="0" i="0" u="none" strike="noStrike">
                          <a:solidFill>
                            <a:srgbClr val="000000"/>
                          </a:solidFill>
                          <a:effectLst/>
                          <a:latin typeface="Arial Narrow" panose="020B0606020202030204" pitchFamily="34" charset="0"/>
                        </a:rPr>
                        <a:t>Сила </a:t>
                      </a:r>
                      <a:r>
                        <a:rPr lang="en-US" sz="1200" b="0" i="0" u="none" strike="noStrike">
                          <a:solidFill>
                            <a:srgbClr val="000000"/>
                          </a:solidFill>
                          <a:effectLst/>
                          <a:latin typeface="Arial Narrow" panose="020B0606020202030204" pitchFamily="34" charset="0"/>
                        </a:rPr>
                        <a:t>i </a:t>
                      </a:r>
                      <a:r>
                        <a:rPr lang="ru-RU" sz="1200" b="0" i="0" u="none" strike="noStrike">
                          <a:solidFill>
                            <a:srgbClr val="000000"/>
                          </a:solidFill>
                          <a:effectLst/>
                          <a:latin typeface="Arial Narrow" panose="020B0606020202030204" pitchFamily="34" charset="0"/>
                        </a:rPr>
                        <a:t>честь</a:t>
                      </a:r>
                    </a:p>
                  </a:txBody>
                  <a:tcPr marL="9525" marR="9525" marT="9525" marB="0" anchor="b">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2,3</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2,4</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2,8</a:t>
                      </a:r>
                    </a:p>
                  </a:txBody>
                  <a:tcPr marL="9525" marR="9525" marT="9525" marB="0" anchor="ctr">
                    <a:solidFill>
                      <a:schemeClr val="bg1">
                        <a:lumMod val="95000"/>
                      </a:schemeClr>
                    </a:solidFill>
                  </a:tcPr>
                </a:tc>
                <a:extLst>
                  <a:ext uri="{0D108BD9-81ED-4DB2-BD59-A6C34878D82A}">
                    <a16:rowId xmlns:a16="http://schemas.microsoft.com/office/drawing/2014/main" xmlns="" val="10009"/>
                  </a:ext>
                </a:extLst>
              </a:tr>
              <a:tr h="256277">
                <a:tc>
                  <a:txBody>
                    <a:bodyPr/>
                    <a:lstStyle/>
                    <a:p>
                      <a:pPr marL="36000" algn="l" fontAlgn="b"/>
                      <a:r>
                        <a:rPr lang="ru-RU" sz="1200" b="0" i="0" u="none" strike="noStrike" dirty="0" err="1">
                          <a:solidFill>
                            <a:srgbClr val="000000"/>
                          </a:solidFill>
                          <a:effectLst/>
                          <a:latin typeface="Arial Narrow" panose="020B0606020202030204" pitchFamily="34" charset="0"/>
                        </a:rPr>
                        <a:t>Самопом</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ч</a:t>
                      </a: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1,9</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2,1</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2,4</a:t>
                      </a:r>
                    </a:p>
                  </a:txBody>
                  <a:tcPr marL="9525" marR="9525" marT="9525" marB="0" anchor="ctr">
                    <a:solidFill>
                      <a:schemeClr val="bg1">
                        <a:lumMod val="95000"/>
                      </a:schemeClr>
                    </a:solidFill>
                  </a:tcPr>
                </a:tc>
                <a:extLst>
                  <a:ext uri="{0D108BD9-81ED-4DB2-BD59-A6C34878D82A}">
                    <a16:rowId xmlns:a16="http://schemas.microsoft.com/office/drawing/2014/main" xmlns="" val="10010"/>
                  </a:ext>
                </a:extLst>
              </a:tr>
              <a:tr h="256277">
                <a:tc>
                  <a:txBody>
                    <a:bodyPr/>
                    <a:lstStyle/>
                    <a:p>
                      <a:pPr marL="36000" algn="l" fontAlgn="b"/>
                      <a:r>
                        <a:rPr lang="ru-RU" sz="1200" b="0" i="0" u="none" strike="noStrike" dirty="0">
                          <a:solidFill>
                            <a:srgbClr val="000000"/>
                          </a:solidFill>
                          <a:effectLst/>
                          <a:latin typeface="Arial Narrow" panose="020B0606020202030204" pitchFamily="34" charset="0"/>
                        </a:rPr>
                        <a:t>Парт</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я </a:t>
                      </a:r>
                      <a:r>
                        <a:rPr lang="ru-RU" sz="1200" b="0" i="0" u="none" strike="noStrike" dirty="0" err="1" smtClean="0">
                          <a:solidFill>
                            <a:srgbClr val="000000"/>
                          </a:solidFill>
                          <a:effectLst/>
                          <a:latin typeface="Arial Narrow" panose="020B0606020202030204" pitchFamily="34" charset="0"/>
                        </a:rPr>
                        <a:t>В.Гройсмана</a:t>
                      </a:r>
                      <a:endParaRPr lang="ru-RU" sz="1200" b="0" i="0" u="none" strike="noStrike" dirty="0">
                        <a:solidFill>
                          <a:srgbClr val="000000"/>
                        </a:solidFill>
                        <a:effectLst/>
                        <a:latin typeface="Arial Narrow" panose="020B0606020202030204" pitchFamily="34" charset="0"/>
                      </a:endParaRP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0,8</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0,8</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0,9</a:t>
                      </a:r>
                    </a:p>
                  </a:txBody>
                  <a:tcPr marL="9525" marR="9525" marT="9525" marB="0" anchor="ctr">
                    <a:solidFill>
                      <a:schemeClr val="bg1">
                        <a:lumMod val="95000"/>
                      </a:schemeClr>
                    </a:solidFill>
                  </a:tcPr>
                </a:tc>
                <a:extLst>
                  <a:ext uri="{0D108BD9-81ED-4DB2-BD59-A6C34878D82A}">
                    <a16:rowId xmlns:a16="http://schemas.microsoft.com/office/drawing/2014/main" xmlns="" val="10011"/>
                  </a:ext>
                </a:extLst>
              </a:tr>
              <a:tr h="256277">
                <a:tc>
                  <a:txBody>
                    <a:bodyPr/>
                    <a:lstStyle/>
                    <a:p>
                      <a:pPr marL="36000" algn="l" fontAlgn="b"/>
                      <a:r>
                        <a:rPr lang="ru-RU" sz="1200" b="0" i="0" u="none" strike="noStrike" dirty="0" err="1">
                          <a:solidFill>
                            <a:srgbClr val="000000"/>
                          </a:solidFill>
                          <a:effectLst/>
                          <a:latin typeface="Arial Narrow" panose="020B0606020202030204" pitchFamily="34" charset="0"/>
                        </a:rPr>
                        <a:t>Опозиц</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йна</a:t>
                      </a:r>
                      <a:r>
                        <a:rPr lang="ru-RU" sz="1200" b="0" i="0" u="none" strike="noStrike" dirty="0">
                          <a:solidFill>
                            <a:srgbClr val="000000"/>
                          </a:solidFill>
                          <a:effectLst/>
                          <a:latin typeface="Arial Narrow" panose="020B0606020202030204" pitchFamily="34" charset="0"/>
                        </a:rPr>
                        <a:t> платформа</a:t>
                      </a: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0,3</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0,4</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0,4</a:t>
                      </a:r>
                    </a:p>
                  </a:txBody>
                  <a:tcPr marL="9525" marR="9525" marT="9525" marB="0" anchor="ctr">
                    <a:solidFill>
                      <a:schemeClr val="bg1">
                        <a:lumMod val="95000"/>
                      </a:schemeClr>
                    </a:solidFill>
                  </a:tcPr>
                </a:tc>
                <a:extLst>
                  <a:ext uri="{0D108BD9-81ED-4DB2-BD59-A6C34878D82A}">
                    <a16:rowId xmlns:a16="http://schemas.microsoft.com/office/drawing/2014/main" xmlns="" val="10012"/>
                  </a:ext>
                </a:extLst>
              </a:tr>
              <a:tr h="256277">
                <a:tc>
                  <a:txBody>
                    <a:bodyPr/>
                    <a:lstStyle/>
                    <a:p>
                      <a:pPr marL="36000" algn="l" fontAlgn="b"/>
                      <a:r>
                        <a:rPr lang="ru-RU" sz="1200" b="0" i="0" u="none" strike="noStrike" dirty="0">
                          <a:solidFill>
                            <a:srgbClr val="000000"/>
                          </a:solidFill>
                          <a:effectLst/>
                          <a:latin typeface="Arial Narrow" panose="020B0606020202030204" pitchFamily="34" charset="0"/>
                        </a:rPr>
                        <a:t>УКРОП</a:t>
                      </a: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0,3</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0,4</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0,4</a:t>
                      </a:r>
                    </a:p>
                  </a:txBody>
                  <a:tcPr marL="9525" marR="9525" marT="9525" marB="0" anchor="ctr">
                    <a:solidFill>
                      <a:schemeClr val="bg1">
                        <a:lumMod val="95000"/>
                      </a:schemeClr>
                    </a:solidFill>
                  </a:tcPr>
                </a:tc>
                <a:extLst>
                  <a:ext uri="{0D108BD9-81ED-4DB2-BD59-A6C34878D82A}">
                    <a16:rowId xmlns:a16="http://schemas.microsoft.com/office/drawing/2014/main" xmlns="" val="10013"/>
                  </a:ext>
                </a:extLst>
              </a:tr>
              <a:tr h="256277">
                <a:tc>
                  <a:txBody>
                    <a:bodyPr/>
                    <a:lstStyle/>
                    <a:p>
                      <a:pPr marL="36000" algn="l" fontAlgn="b"/>
                      <a:r>
                        <a:rPr lang="ru-RU" sz="1200" b="0" i="0" u="none" strike="noStrike" dirty="0" err="1">
                          <a:solidFill>
                            <a:srgbClr val="000000"/>
                          </a:solidFill>
                          <a:effectLst/>
                          <a:latin typeface="Arial Narrow" panose="020B0606020202030204" pitchFamily="34" charset="0"/>
                        </a:rPr>
                        <a:t>Аграрна</a:t>
                      </a:r>
                      <a:r>
                        <a:rPr lang="ru-RU" sz="1200" b="0" i="0" u="none" strike="noStrike" dirty="0">
                          <a:solidFill>
                            <a:srgbClr val="000000"/>
                          </a:solidFill>
                          <a:effectLst/>
                          <a:latin typeface="Arial Narrow" panose="020B0606020202030204" pitchFamily="34" charset="0"/>
                        </a:rPr>
                        <a:t> парт</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я </a:t>
                      </a:r>
                      <a:r>
                        <a:rPr lang="ru-RU" sz="1200" b="0" i="0" u="none" strike="noStrike" dirty="0" err="1">
                          <a:solidFill>
                            <a:srgbClr val="000000"/>
                          </a:solidFill>
                          <a:effectLst/>
                          <a:latin typeface="Arial Narrow" panose="020B0606020202030204" pitchFamily="34" charset="0"/>
                        </a:rPr>
                        <a:t>України</a:t>
                      </a:r>
                      <a:endParaRPr lang="ru-RU" sz="1200" b="0" i="0" u="none" strike="noStrike" dirty="0">
                        <a:solidFill>
                          <a:srgbClr val="000000"/>
                        </a:solidFill>
                        <a:effectLst/>
                        <a:latin typeface="Arial Narrow" panose="020B0606020202030204" pitchFamily="34" charset="0"/>
                      </a:endParaRP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0,4</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0,3</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0,3</a:t>
                      </a:r>
                    </a:p>
                  </a:txBody>
                  <a:tcPr marL="9525" marR="9525" marT="9525" marB="0" anchor="ctr">
                    <a:solidFill>
                      <a:schemeClr val="bg1">
                        <a:lumMod val="95000"/>
                      </a:schemeClr>
                    </a:solidFill>
                  </a:tcPr>
                </a:tc>
                <a:extLst>
                  <a:ext uri="{0D108BD9-81ED-4DB2-BD59-A6C34878D82A}">
                    <a16:rowId xmlns:a16="http://schemas.microsoft.com/office/drawing/2014/main" xmlns="" val="10014"/>
                  </a:ext>
                </a:extLst>
              </a:tr>
              <a:tr h="256277">
                <a:tc>
                  <a:txBody>
                    <a:bodyPr/>
                    <a:lstStyle/>
                    <a:p>
                      <a:pPr marL="36000" algn="l" fontAlgn="b"/>
                      <a:r>
                        <a:rPr lang="ru-RU" sz="1200" b="0" i="0" u="none" strike="noStrike" dirty="0">
                          <a:solidFill>
                            <a:srgbClr val="000000"/>
                          </a:solidFill>
                          <a:effectLst/>
                          <a:latin typeface="Arial Narrow" panose="020B0606020202030204" pitchFamily="34" charset="0"/>
                        </a:rPr>
                        <a:t>УДАР</a:t>
                      </a: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0,1</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0,1</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xmlns="" val="10015"/>
                  </a:ext>
                </a:extLst>
              </a:tr>
              <a:tr h="256277">
                <a:tc>
                  <a:txBody>
                    <a:bodyPr/>
                    <a:lstStyle/>
                    <a:p>
                      <a:pPr marL="36000" algn="l" fontAlgn="b"/>
                      <a:r>
                        <a:rPr lang="en-US" sz="1200" b="0" i="0" u="none" strike="noStrike" dirty="0">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нша</a:t>
                      </a:r>
                      <a:r>
                        <a:rPr lang="ru-RU" sz="1200" b="0" i="0" u="none" strike="noStrike" dirty="0">
                          <a:solidFill>
                            <a:srgbClr val="000000"/>
                          </a:solidFill>
                          <a:effectLst/>
                          <a:latin typeface="Arial Narrow" panose="020B0606020202030204" pitchFamily="34" charset="0"/>
                        </a:rPr>
                        <a:t> парт</a:t>
                      </a:r>
                      <a:r>
                        <a:rPr lang="en-US" sz="1200" b="0" i="0" u="none" strike="noStrike" dirty="0" err="1">
                          <a:solidFill>
                            <a:srgbClr val="000000"/>
                          </a:solidFill>
                          <a:effectLst/>
                          <a:latin typeface="Arial Narrow" panose="020B0606020202030204" pitchFamily="34" charset="0"/>
                        </a:rPr>
                        <a:t>i</a:t>
                      </a:r>
                      <a:r>
                        <a:rPr lang="ru-RU" sz="1200" b="0" i="0" u="none" strike="noStrike" dirty="0">
                          <a:solidFill>
                            <a:srgbClr val="000000"/>
                          </a:solidFill>
                          <a:effectLst/>
                          <a:latin typeface="Arial Narrow" panose="020B0606020202030204" pitchFamily="34" charset="0"/>
                        </a:rPr>
                        <a:t>я</a:t>
                      </a: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0,3</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0,2</a:t>
                      </a:r>
                    </a:p>
                  </a:txBody>
                  <a:tcPr marL="9525" marR="9525" marT="9525" marB="0" anchor="ctr">
                    <a:solidFill>
                      <a:schemeClr val="bg1">
                        <a:lumMod val="95000"/>
                      </a:schemeClr>
                    </a:solidFill>
                  </a:tcPr>
                </a:tc>
                <a:tc>
                  <a:txBody>
                    <a:bodyPr/>
                    <a:lstStyle/>
                    <a:p>
                      <a:pPr algn="ctr" fontAlgn="b"/>
                      <a:r>
                        <a:rPr lang="ru-RU" sz="1200" b="0" i="0" u="none" strike="noStrike" dirty="0">
                          <a:solidFill>
                            <a:srgbClr val="000000"/>
                          </a:solidFill>
                          <a:effectLst/>
                          <a:latin typeface="Arial Narrow" panose="020B060602020203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xmlns="" val="10016"/>
                  </a:ext>
                </a:extLst>
              </a:tr>
              <a:tr h="256277">
                <a:tc>
                  <a:txBody>
                    <a:bodyPr/>
                    <a:lstStyle/>
                    <a:p>
                      <a:pPr marL="36000" algn="l" fontAlgn="b"/>
                      <a:r>
                        <a:rPr lang="ru-RU" sz="1200" b="0" i="0" u="none" strike="noStrike" dirty="0" err="1">
                          <a:solidFill>
                            <a:srgbClr val="000000"/>
                          </a:solidFill>
                          <a:effectLst/>
                          <a:latin typeface="Arial Narrow" panose="020B0606020202030204" pitchFamily="34" charset="0"/>
                        </a:rPr>
                        <a:t>Важко</a:t>
                      </a:r>
                      <a:r>
                        <a:rPr lang="ru-RU" sz="1200" b="0" i="0" u="none" strike="noStrike" dirty="0">
                          <a:solidFill>
                            <a:srgbClr val="000000"/>
                          </a:solidFill>
                          <a:effectLst/>
                          <a:latin typeface="Arial Narrow" panose="020B0606020202030204" pitchFamily="34" charset="0"/>
                        </a:rPr>
                        <a:t> в</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дпов</a:t>
                      </a:r>
                      <a:r>
                        <a:rPr lang="en-US" sz="1200" b="0" i="0" u="none" strike="noStrike" dirty="0" err="1">
                          <a:solidFill>
                            <a:srgbClr val="000000"/>
                          </a:solidFill>
                          <a:effectLst/>
                          <a:latin typeface="Arial Narrow" panose="020B0606020202030204" pitchFamily="34" charset="0"/>
                        </a:rPr>
                        <a:t>i</a:t>
                      </a:r>
                      <a:r>
                        <a:rPr lang="ru-RU" sz="1200" b="0" i="0" u="none" strike="noStrike" dirty="0" err="1">
                          <a:solidFill>
                            <a:srgbClr val="000000"/>
                          </a:solidFill>
                          <a:effectLst/>
                          <a:latin typeface="Arial Narrow" panose="020B0606020202030204" pitchFamily="34" charset="0"/>
                        </a:rPr>
                        <a:t>сти</a:t>
                      </a:r>
                      <a:endParaRPr lang="ru-RU" sz="1200" b="0" i="0" u="none" strike="noStrike" dirty="0">
                        <a:solidFill>
                          <a:srgbClr val="000000"/>
                        </a:solidFill>
                        <a:effectLst/>
                        <a:latin typeface="Arial Narrow" panose="020B0606020202030204" pitchFamily="34" charset="0"/>
                      </a:endParaRP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14,9</a:t>
                      </a:r>
                    </a:p>
                  </a:txBody>
                  <a:tcPr marL="9525" marR="9525" marT="9525" marB="0" anchor="ctr">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14,3</a:t>
                      </a:r>
                    </a:p>
                  </a:txBody>
                  <a:tcPr marL="9525" marR="9525" marT="9525" marB="0" anchor="ctr">
                    <a:solidFill>
                      <a:schemeClr val="bg1">
                        <a:lumMod val="95000"/>
                      </a:schemeClr>
                    </a:solidFill>
                  </a:tcPr>
                </a:tc>
                <a:tc>
                  <a:txBody>
                    <a:bodyPr/>
                    <a:lstStyle/>
                    <a:p>
                      <a:pPr algn="ctr" fontAlgn="b"/>
                      <a:endParaRPr lang="ru-RU" sz="1200" b="0" i="0" u="none" strike="noStrike" dirty="0">
                        <a:solidFill>
                          <a:srgbClr val="000000"/>
                        </a:solidFill>
                        <a:effectLst/>
                        <a:latin typeface="Arial Narrow" panose="020B0606020202030204" pitchFamily="34" charset="0"/>
                      </a:endParaRPr>
                    </a:p>
                  </a:txBody>
                  <a:tcPr marL="9525" marR="9525" marT="9525" marB="0" anchor="ctr">
                    <a:noFill/>
                  </a:tcPr>
                </a:tc>
                <a:extLst>
                  <a:ext uri="{0D108BD9-81ED-4DB2-BD59-A6C34878D82A}">
                    <a16:rowId xmlns:a16="http://schemas.microsoft.com/office/drawing/2014/main" xmlns="" val="10017"/>
                  </a:ext>
                </a:extLst>
              </a:tr>
              <a:tr h="256277">
                <a:tc>
                  <a:txBody>
                    <a:bodyPr/>
                    <a:lstStyle/>
                    <a:p>
                      <a:pPr marL="36000" algn="l" fontAlgn="b"/>
                      <a:r>
                        <a:rPr lang="ru-RU" sz="1200" b="0" i="0" u="none" strike="noStrike" dirty="0">
                          <a:solidFill>
                            <a:srgbClr val="000000"/>
                          </a:solidFill>
                          <a:effectLst/>
                          <a:latin typeface="Arial Narrow" panose="020B0606020202030204" pitchFamily="34" charset="0"/>
                        </a:rPr>
                        <a:t>Не </a:t>
                      </a:r>
                      <a:r>
                        <a:rPr lang="ru-RU" sz="1200" b="0" i="0" u="none" strike="noStrike" dirty="0" err="1">
                          <a:solidFill>
                            <a:srgbClr val="000000"/>
                          </a:solidFill>
                          <a:effectLst/>
                          <a:latin typeface="Arial Narrow" panose="020B0606020202030204" pitchFamily="34" charset="0"/>
                        </a:rPr>
                        <a:t>приймав</a:t>
                      </a:r>
                      <a:r>
                        <a:rPr lang="ru-RU" sz="1200" b="0" i="0" u="none" strike="noStrike" dirty="0">
                          <a:solidFill>
                            <a:srgbClr val="000000"/>
                          </a:solidFill>
                          <a:effectLst/>
                          <a:latin typeface="Arial Narrow" panose="020B0606020202030204" pitchFamily="34" charset="0"/>
                        </a:rPr>
                        <a:t> би </a:t>
                      </a:r>
                      <a:r>
                        <a:rPr lang="ru-RU" sz="1200" b="0" i="0" u="none" strike="noStrike" dirty="0" err="1">
                          <a:solidFill>
                            <a:srgbClr val="000000"/>
                          </a:solidFill>
                          <a:effectLst/>
                          <a:latin typeface="Arial Narrow" panose="020B0606020202030204" pitchFamily="34" charset="0"/>
                        </a:rPr>
                        <a:t>участ</a:t>
                      </a:r>
                      <a:r>
                        <a:rPr lang="en-US" sz="1200" b="0" i="0" u="none" strike="noStrike" dirty="0" err="1">
                          <a:solidFill>
                            <a:srgbClr val="000000"/>
                          </a:solidFill>
                          <a:effectLst/>
                          <a:latin typeface="Arial Narrow" panose="020B0606020202030204" pitchFamily="34" charset="0"/>
                        </a:rPr>
                        <a:t>i</a:t>
                      </a:r>
                      <a:endParaRPr lang="en-US" sz="1200" b="0" i="0" u="none" strike="noStrike" dirty="0">
                        <a:solidFill>
                          <a:srgbClr val="000000"/>
                        </a:solidFill>
                        <a:effectLst/>
                        <a:latin typeface="Arial Narrow" panose="020B0606020202030204" pitchFamily="34" charset="0"/>
                      </a:endParaRPr>
                    </a:p>
                  </a:txBody>
                  <a:tcPr marL="9525" marR="9525" marT="9525" marB="0" anchor="b">
                    <a:solidFill>
                      <a:schemeClr val="bg1">
                        <a:lumMod val="95000"/>
                      </a:schemeClr>
                    </a:solidFill>
                  </a:tcPr>
                </a:tc>
                <a:tc>
                  <a:txBody>
                    <a:bodyPr/>
                    <a:lstStyle/>
                    <a:p>
                      <a:pPr algn="ctr" fontAlgn="b"/>
                      <a:r>
                        <a:rPr lang="ru-RU" sz="1200" b="0" i="0" u="none" strike="noStrike">
                          <a:solidFill>
                            <a:srgbClr val="000000"/>
                          </a:solidFill>
                          <a:effectLst/>
                          <a:latin typeface="Arial Narrow" panose="020B0606020202030204" pitchFamily="34" charset="0"/>
                        </a:rPr>
                        <a:t>5,6</a:t>
                      </a:r>
                    </a:p>
                  </a:txBody>
                  <a:tcPr marL="9525" marR="9525" marT="9525" marB="0" anchor="ctr">
                    <a:solidFill>
                      <a:schemeClr val="bg1">
                        <a:lumMod val="95000"/>
                      </a:schemeClr>
                    </a:solidFill>
                  </a:tcPr>
                </a:tc>
                <a:tc>
                  <a:txBody>
                    <a:bodyPr/>
                    <a:lstStyle/>
                    <a:p>
                      <a:pPr algn="ctr" fontAlgn="b"/>
                      <a:endParaRPr lang="ru-RU" sz="1200" b="0" i="0" u="none" strike="noStrike" dirty="0">
                        <a:solidFill>
                          <a:srgbClr val="000000"/>
                        </a:solidFill>
                        <a:effectLst/>
                        <a:latin typeface="Arial Narrow" panose="020B0606020202030204" pitchFamily="34" charset="0"/>
                      </a:endParaRPr>
                    </a:p>
                  </a:txBody>
                  <a:tcPr marL="9525" marR="9525" marT="9525" marB="0" anchor="ctr">
                    <a:noFill/>
                  </a:tcPr>
                </a:tc>
                <a:tc>
                  <a:txBody>
                    <a:bodyPr/>
                    <a:lstStyle/>
                    <a:p>
                      <a:pPr algn="ctr" fontAlgn="b"/>
                      <a:endParaRPr lang="ru-RU" sz="1200" b="0" i="0" u="none" strike="noStrike" dirty="0">
                        <a:solidFill>
                          <a:srgbClr val="000000"/>
                        </a:solidFill>
                        <a:effectLst/>
                        <a:latin typeface="Arial Narrow" panose="020B0606020202030204" pitchFamily="34" charset="0"/>
                      </a:endParaRPr>
                    </a:p>
                  </a:txBody>
                  <a:tcPr marL="9525" marR="9525" marT="9525" marB="0" anchor="ctr">
                    <a:noFill/>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val="1561400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Заголовок 1"/>
          <p:cNvSpPr txBox="1">
            <a:spLocks/>
          </p:cNvSpPr>
          <p:nvPr/>
        </p:nvSpPr>
        <p:spPr>
          <a:xfrm>
            <a:off x="-1224384" y="1872258"/>
            <a:ext cx="9108355" cy="675089"/>
          </a:xfrm>
          <a:prstGeom prst="rect">
            <a:avLst/>
          </a:prstGeom>
          <a:effectLst>
            <a:outerShdw blurRad="50800" dist="50800" dir="5400000" algn="ctr" rotWithShape="0">
              <a:schemeClr val="bg1"/>
            </a:outerShdw>
          </a:effectLst>
        </p:spPr>
        <p:txBody>
          <a:bodyPr vert="horz" lIns="98746" tIns="49373" rIns="98746" bIns="49373" rtlCol="0" anchor="ctr">
            <a:noAutofit/>
          </a:bodyPr>
          <a:lstStyle>
            <a:lvl1pPr algn="ctr" defTabSz="987461" rtl="0" eaLnBrk="1" latinLnBrk="0" hangingPunct="1">
              <a:spcBef>
                <a:spcPct val="0"/>
              </a:spcBef>
              <a:buNone/>
              <a:defRPr sz="4800" kern="1200">
                <a:solidFill>
                  <a:schemeClr val="tx1"/>
                </a:solidFill>
                <a:latin typeface="+mj-lt"/>
                <a:ea typeface="+mj-ea"/>
                <a:cs typeface="+mj-cs"/>
              </a:defRPr>
            </a:lvl1pPr>
          </a:lstStyle>
          <a:p>
            <a:pPr algn="l">
              <a:defRPr/>
            </a:pPr>
            <a:endParaRPr lang="uk-UA" sz="4000" dirty="0">
              <a:effectLst>
                <a:outerShdw blurRad="38100" dist="38100" dir="2700000" algn="tl">
                  <a:srgbClr val="000000">
                    <a:alpha val="43137"/>
                  </a:srgbClr>
                </a:outerShdw>
              </a:effectLst>
              <a:latin typeface="Impact" pitchFamily="34" charset="0"/>
              <a:ea typeface="+mn-ea"/>
              <a:cs typeface="Arial" charset="0"/>
            </a:endParaRPr>
          </a:p>
        </p:txBody>
      </p:sp>
      <p:sp>
        <p:nvSpPr>
          <p:cNvPr id="3" name="Заголовок 1"/>
          <p:cNvSpPr txBox="1">
            <a:spLocks/>
          </p:cNvSpPr>
          <p:nvPr/>
        </p:nvSpPr>
        <p:spPr>
          <a:xfrm>
            <a:off x="359792" y="4221505"/>
            <a:ext cx="9145015" cy="675089"/>
          </a:xfrm>
          <a:prstGeom prst="rect">
            <a:avLst/>
          </a:prstGeom>
          <a:noFill/>
          <a:effectLst>
            <a:outerShdw blurRad="50800" dist="50800" dir="5400000" algn="ctr" rotWithShape="0">
              <a:schemeClr val="bg1"/>
            </a:outerShdw>
          </a:effectLst>
        </p:spPr>
        <p:txBody>
          <a:bodyPr vert="horz" lIns="98746" tIns="49373" rIns="98746" bIns="49373" rtlCol="0" anchor="ctr">
            <a:noAutofit/>
          </a:bodyPr>
          <a:lstStyle>
            <a:defPPr>
              <a:defRPr lang="uk-UA"/>
            </a:defPPr>
            <a:lvl1pPr>
              <a:spcBef>
                <a:spcPct val="0"/>
              </a:spcBef>
              <a:buNone/>
              <a:defRPr sz="4200">
                <a:effectLst>
                  <a:outerShdw blurRad="38100" dist="38100" dir="2700000" algn="tl">
                    <a:srgbClr val="000000">
                      <a:alpha val="43137"/>
                    </a:srgbClr>
                  </a:outerShdw>
                </a:effectLst>
                <a:latin typeface="Impact" pitchFamily="34" charset="0"/>
                <a:ea typeface="+mj-ea"/>
                <a:cs typeface="Arial" charset="0"/>
              </a:defRPr>
            </a:lvl1pPr>
          </a:lstStyle>
          <a:p>
            <a:pPr algn="ctr"/>
            <a:r>
              <a:rPr lang="uk-UA" dirty="0"/>
              <a:t>Л</a:t>
            </a:r>
            <a:r>
              <a:rPr lang="uk-UA" dirty="0" smtClean="0"/>
              <a:t>ояльність до підкупу</a:t>
            </a:r>
            <a:endParaRPr lang="uk-UA" dirty="0"/>
          </a:p>
        </p:txBody>
      </p:sp>
    </p:spTree>
    <p:extLst>
      <p:ext uri="{BB962C8B-B14F-4D97-AF65-F5344CB8AC3E}">
        <p14:creationId xmlns:p14="http://schemas.microsoft.com/office/powerpoint/2010/main" val="1859310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A5A59E15-60B0-425D-863E-520DBEEE065D}" type="slidenum">
              <a:rPr lang="uk-UA" smtClean="0"/>
              <a:pPr/>
              <a:t>8</a:t>
            </a:fld>
            <a:endParaRPr lang="uk-UA" dirty="0"/>
          </a:p>
        </p:txBody>
      </p:sp>
      <p:sp>
        <p:nvSpPr>
          <p:cNvPr id="8" name="Нижний колонтитул 7"/>
          <p:cNvSpPr>
            <a:spLocks noGrp="1"/>
          </p:cNvSpPr>
          <p:nvPr>
            <p:ph type="ftr" sz="quarter" idx="11"/>
          </p:nvPr>
        </p:nvSpPr>
        <p:spPr/>
        <p:txBody>
          <a:bodyPr/>
          <a:lstStyle/>
          <a:p>
            <a:r>
              <a:rPr lang="ru-RU" dirty="0" err="1" smtClean="0">
                <a:solidFill>
                  <a:prstClr val="black"/>
                </a:solidFill>
                <a:cs typeface="Arial" charset="0"/>
              </a:rPr>
              <a:t>група</a:t>
            </a:r>
            <a:r>
              <a:rPr lang="ru-RU" dirty="0" smtClean="0">
                <a:solidFill>
                  <a:prstClr val="black"/>
                </a:solidFill>
                <a:cs typeface="Arial" charset="0"/>
              </a:rPr>
              <a:t> РЕЙТИНГ | </a:t>
            </a:r>
            <a:r>
              <a:rPr lang="ru-RU" dirty="0" err="1" smtClean="0">
                <a:solidFill>
                  <a:prstClr val="black"/>
                </a:solidFill>
                <a:cs typeface="Arial" charset="0"/>
              </a:rPr>
              <a:t>Електоральні</a:t>
            </a:r>
            <a:r>
              <a:rPr lang="ru-RU" dirty="0" smtClean="0">
                <a:solidFill>
                  <a:prstClr val="black"/>
                </a:solidFill>
                <a:cs typeface="Arial" charset="0"/>
              </a:rPr>
              <a:t> </a:t>
            </a:r>
            <a:r>
              <a:rPr lang="ru-RU" dirty="0" err="1" smtClean="0">
                <a:solidFill>
                  <a:prstClr val="black"/>
                </a:solidFill>
                <a:cs typeface="Arial" charset="0"/>
              </a:rPr>
              <a:t>настрої</a:t>
            </a:r>
            <a:r>
              <a:rPr lang="ru-RU" dirty="0" smtClean="0">
                <a:solidFill>
                  <a:prstClr val="black"/>
                </a:solidFill>
                <a:cs typeface="Arial" charset="0"/>
              </a:rPr>
              <a:t>: 125 округ  | </a:t>
            </a:r>
            <a:r>
              <a:rPr lang="ru-RU" dirty="0" err="1" smtClean="0">
                <a:solidFill>
                  <a:prstClr val="black"/>
                </a:solidFill>
                <a:cs typeface="Arial" charset="0"/>
              </a:rPr>
              <a:t>червень</a:t>
            </a:r>
            <a:r>
              <a:rPr lang="ru-RU" dirty="0" smtClean="0">
                <a:solidFill>
                  <a:prstClr val="black"/>
                </a:solidFill>
                <a:cs typeface="Arial" charset="0"/>
              </a:rPr>
              <a:t>  2019</a:t>
            </a:r>
            <a:endParaRPr lang="uk-UA" dirty="0">
              <a:solidFill>
                <a:prstClr val="black"/>
              </a:solidFill>
            </a:endParaRPr>
          </a:p>
        </p:txBody>
      </p:sp>
      <p:sp>
        <p:nvSpPr>
          <p:cNvPr id="23" name="Rectangle 4"/>
          <p:cNvSpPr txBox="1">
            <a:spLocks noChangeArrowheads="1"/>
          </p:cNvSpPr>
          <p:nvPr/>
        </p:nvSpPr>
        <p:spPr>
          <a:xfrm>
            <a:off x="6469072" y="1457310"/>
            <a:ext cx="2825734" cy="432048"/>
          </a:xfrm>
          <a:prstGeom prst="rect">
            <a:avLst/>
          </a:prstGeom>
        </p:spPr>
        <p:txBody>
          <a:bodyPr lIns="98699" tIns="49349" rIns="98699" bIns="49349" anchor="ctr">
            <a:noAutofit/>
          </a:bodyPr>
          <a:lstStyle>
            <a:defPPr>
              <a:defRPr lang="uk-UA"/>
            </a:defPPr>
            <a:lvl1pPr>
              <a:defRPr sz="1800" b="1">
                <a:latin typeface="Arial Narrow" pitchFamily="34" charset="0"/>
                <a:cs typeface="Arial" pitchFamily="34" charset="0"/>
              </a:defRPr>
            </a:lvl1pPr>
          </a:lstStyle>
          <a:p>
            <a:pPr algn="ctr">
              <a:defRPr/>
            </a:pPr>
            <a:endParaRPr lang="ru-RU" sz="1600" dirty="0"/>
          </a:p>
        </p:txBody>
      </p:sp>
      <p:graphicFrame>
        <p:nvGraphicFramePr>
          <p:cNvPr id="9" name="Диаграмма 8"/>
          <p:cNvGraphicFramePr/>
          <p:nvPr>
            <p:extLst>
              <p:ext uri="{D42A27DB-BD31-4B8C-83A1-F6EECF244321}">
                <p14:modId xmlns:p14="http://schemas.microsoft.com/office/powerpoint/2010/main" val="2622977859"/>
              </p:ext>
            </p:extLst>
          </p:nvPr>
        </p:nvGraphicFramePr>
        <p:xfrm>
          <a:off x="238125" y="2295922"/>
          <a:ext cx="5617070" cy="4103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extLst>
              <p:ext uri="{D42A27DB-BD31-4B8C-83A1-F6EECF244321}">
                <p14:modId xmlns:p14="http://schemas.microsoft.com/office/powerpoint/2010/main" val="4218915771"/>
              </p:ext>
            </p:extLst>
          </p:nvPr>
        </p:nvGraphicFramePr>
        <p:xfrm>
          <a:off x="4537184" y="2524778"/>
          <a:ext cx="5789503" cy="410368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4"/>
          <p:cNvSpPr txBox="1">
            <a:spLocks noChangeArrowheads="1"/>
          </p:cNvSpPr>
          <p:nvPr/>
        </p:nvSpPr>
        <p:spPr>
          <a:xfrm>
            <a:off x="183877" y="1236427"/>
            <a:ext cx="4464496" cy="432048"/>
          </a:xfrm>
          <a:prstGeom prst="rect">
            <a:avLst/>
          </a:prstGeom>
        </p:spPr>
        <p:txBody>
          <a:bodyPr lIns="98710" tIns="49355" rIns="98710" bIns="49355" anchor="ctr">
            <a:noAutofit/>
          </a:bodyPr>
          <a:lstStyle>
            <a:defPPr>
              <a:defRPr lang="uk-UA"/>
            </a:defPPr>
            <a:lvl1pPr>
              <a:defRPr sz="1800" b="1">
                <a:latin typeface="Arial Narrow" pitchFamily="34" charset="0"/>
                <a:cs typeface="Arial" pitchFamily="34" charset="0"/>
              </a:defRPr>
            </a:lvl1pPr>
          </a:lstStyle>
          <a:p>
            <a:pPr algn="ctr">
              <a:defRPr/>
            </a:pPr>
            <a:r>
              <a:rPr lang="ru-RU" sz="1700" dirty="0" err="1"/>
              <a:t>Під</a:t>
            </a:r>
            <a:r>
              <a:rPr lang="ru-RU" sz="1700" dirty="0"/>
              <a:t> час </a:t>
            </a:r>
            <a:r>
              <a:rPr lang="ru-RU" sz="1700" dirty="0" err="1"/>
              <a:t>виборів</a:t>
            </a:r>
            <a:r>
              <a:rPr lang="ru-RU" sz="1700" dirty="0"/>
              <a:t> </a:t>
            </a:r>
            <a:r>
              <a:rPr lang="ru-RU" sz="1700" dirty="0" err="1"/>
              <a:t>деякі</a:t>
            </a:r>
            <a:r>
              <a:rPr lang="ru-RU" sz="1700" dirty="0"/>
              <a:t> </a:t>
            </a:r>
            <a:r>
              <a:rPr lang="ru-RU" sz="1700" dirty="0" err="1"/>
              <a:t>політики</a:t>
            </a:r>
            <a:r>
              <a:rPr lang="ru-RU" sz="1700" dirty="0"/>
              <a:t> </a:t>
            </a:r>
            <a:r>
              <a:rPr lang="ru-RU" sz="1700" dirty="0" err="1"/>
              <a:t>допомагають</a:t>
            </a:r>
            <a:r>
              <a:rPr lang="ru-RU" sz="1700" dirty="0"/>
              <a:t> </a:t>
            </a:r>
            <a:r>
              <a:rPr lang="ru-RU" sz="1700" dirty="0" err="1"/>
              <a:t>матеріально</a:t>
            </a:r>
            <a:r>
              <a:rPr lang="ru-RU" sz="1700" dirty="0"/>
              <a:t> </a:t>
            </a:r>
            <a:r>
              <a:rPr lang="ru-RU" sz="1700" dirty="0" err="1"/>
              <a:t>виборцям</a:t>
            </a:r>
            <a:r>
              <a:rPr lang="ru-RU" sz="1700" dirty="0"/>
              <a:t> (</a:t>
            </a:r>
            <a:r>
              <a:rPr lang="ru-RU" sz="1700" dirty="0" err="1"/>
              <a:t>роздають</a:t>
            </a:r>
            <a:r>
              <a:rPr lang="ru-RU" sz="1700" dirty="0"/>
              <a:t> пайки, </a:t>
            </a:r>
            <a:r>
              <a:rPr lang="ru-RU" sz="1700" dirty="0" err="1"/>
              <a:t>гроші</a:t>
            </a:r>
            <a:r>
              <a:rPr lang="ru-RU" sz="1700" dirty="0"/>
              <a:t>, </a:t>
            </a:r>
            <a:r>
              <a:rPr lang="ru-RU" sz="1700" dirty="0" err="1"/>
              <a:t>кошти</a:t>
            </a:r>
            <a:r>
              <a:rPr lang="ru-RU" sz="1700" dirty="0"/>
              <a:t> на ремонт, </a:t>
            </a:r>
            <a:r>
              <a:rPr lang="ru-RU" sz="1700" dirty="0" err="1"/>
              <a:t>лікування</a:t>
            </a:r>
            <a:r>
              <a:rPr lang="ru-RU" sz="1700" dirty="0"/>
              <a:t>). Як Ви </a:t>
            </a:r>
            <a:r>
              <a:rPr lang="ru-RU" sz="1700" dirty="0" err="1"/>
              <a:t>ставитеся</a:t>
            </a:r>
            <a:r>
              <a:rPr lang="ru-RU" sz="1700" dirty="0"/>
              <a:t> до такого виду </a:t>
            </a:r>
            <a:r>
              <a:rPr lang="ru-RU" sz="1700" dirty="0" err="1"/>
              <a:t>агітації</a:t>
            </a:r>
            <a:r>
              <a:rPr lang="ru-RU" sz="1700" dirty="0"/>
              <a:t>?</a:t>
            </a:r>
          </a:p>
        </p:txBody>
      </p:sp>
      <p:sp>
        <p:nvSpPr>
          <p:cNvPr id="15" name="Rectangle 4"/>
          <p:cNvSpPr txBox="1">
            <a:spLocks noChangeArrowheads="1"/>
          </p:cNvSpPr>
          <p:nvPr/>
        </p:nvSpPr>
        <p:spPr>
          <a:xfrm>
            <a:off x="4983783" y="1794394"/>
            <a:ext cx="4968999" cy="432048"/>
          </a:xfrm>
          <a:prstGeom prst="rect">
            <a:avLst/>
          </a:prstGeom>
        </p:spPr>
        <p:txBody>
          <a:bodyPr lIns="98710" tIns="49355" rIns="98710" bIns="49355" anchor="ctr">
            <a:noAutofit/>
          </a:bodyPr>
          <a:lstStyle>
            <a:defPPr>
              <a:defRPr lang="uk-UA"/>
            </a:defPPr>
            <a:lvl1pPr>
              <a:defRPr sz="1800" b="1">
                <a:latin typeface="Arial Narrow" pitchFamily="34" charset="0"/>
                <a:cs typeface="Arial" pitchFamily="34" charset="0"/>
              </a:defRPr>
            </a:lvl1pPr>
          </a:lstStyle>
          <a:p>
            <a:pPr algn="ctr">
              <a:defRPr/>
            </a:pPr>
            <a:r>
              <a:rPr lang="ru-RU" sz="1700" dirty="0"/>
              <a:t>Як, на Вашу думку, вчинить </a:t>
            </a:r>
            <a:r>
              <a:rPr lang="ru-RU" sz="1700" dirty="0" err="1"/>
              <a:t>більшість</a:t>
            </a:r>
            <a:r>
              <a:rPr lang="ru-RU" sz="1700" dirty="0"/>
              <a:t> ваших </a:t>
            </a:r>
            <a:r>
              <a:rPr lang="ru-RU" sz="1700" dirty="0" err="1"/>
              <a:t>знайомих</a:t>
            </a:r>
            <a:r>
              <a:rPr lang="ru-RU" sz="1700" dirty="0"/>
              <a:t>, </a:t>
            </a:r>
            <a:r>
              <a:rPr lang="ru-RU" sz="1700" dirty="0" err="1"/>
              <a:t>жителів</a:t>
            </a:r>
            <a:r>
              <a:rPr lang="ru-RU" sz="1700" dirty="0"/>
              <a:t> </a:t>
            </a:r>
            <a:r>
              <a:rPr lang="ru-RU" sz="1700" dirty="0" err="1"/>
              <a:t>вашого</a:t>
            </a:r>
            <a:r>
              <a:rPr lang="ru-RU" sz="1700" dirty="0"/>
              <a:t> </a:t>
            </a:r>
            <a:r>
              <a:rPr lang="ru-RU" sz="1700" dirty="0" err="1"/>
              <a:t>населеного</a:t>
            </a:r>
            <a:r>
              <a:rPr lang="ru-RU" sz="1700" dirty="0"/>
              <a:t> пункту, </a:t>
            </a:r>
            <a:r>
              <a:rPr lang="ru-RU" sz="1700" dirty="0" err="1"/>
              <a:t>якщо</a:t>
            </a:r>
            <a:r>
              <a:rPr lang="ru-RU" sz="1700" dirty="0"/>
              <a:t> </a:t>
            </a:r>
            <a:r>
              <a:rPr lang="ru-RU" sz="1700" dirty="0" err="1"/>
              <a:t>під</a:t>
            </a:r>
            <a:r>
              <a:rPr lang="ru-RU" sz="1700" dirty="0"/>
              <a:t> час </a:t>
            </a:r>
            <a:r>
              <a:rPr lang="ru-RU" sz="1700" dirty="0" err="1"/>
              <a:t>виборів</a:t>
            </a:r>
            <a:r>
              <a:rPr lang="ru-RU" sz="1700" dirty="0"/>
              <a:t> </a:t>
            </a:r>
            <a:r>
              <a:rPr lang="ru-RU" sz="1700" dirty="0" err="1"/>
              <a:t>кандидати</a:t>
            </a:r>
            <a:r>
              <a:rPr lang="ru-RU" sz="1700" dirty="0"/>
              <a:t> </a:t>
            </a:r>
            <a:r>
              <a:rPr lang="ru-RU" sz="1700" dirty="0" err="1"/>
              <a:t>пропонуватимуть</a:t>
            </a:r>
            <a:r>
              <a:rPr lang="ru-RU" sz="1700" dirty="0"/>
              <a:t> </a:t>
            </a:r>
            <a:r>
              <a:rPr lang="ru-RU" sz="1700" dirty="0" err="1"/>
              <a:t>продуктові</a:t>
            </a:r>
            <a:r>
              <a:rPr lang="ru-RU" sz="1700" dirty="0"/>
              <a:t> </a:t>
            </a:r>
            <a:r>
              <a:rPr lang="ru-RU" sz="1700" dirty="0" err="1"/>
              <a:t>набори</a:t>
            </a:r>
            <a:r>
              <a:rPr lang="ru-RU" sz="1700" dirty="0"/>
              <a:t>, </a:t>
            </a:r>
            <a:r>
              <a:rPr lang="ru-RU" sz="1700" dirty="0" err="1"/>
              <a:t>гроші</a:t>
            </a:r>
            <a:r>
              <a:rPr lang="ru-RU" sz="1700" dirty="0"/>
              <a:t>, </a:t>
            </a:r>
            <a:r>
              <a:rPr lang="ru-RU" sz="1700" dirty="0" err="1"/>
              <a:t>ліки</a:t>
            </a:r>
            <a:r>
              <a:rPr lang="ru-RU" sz="1700" dirty="0"/>
              <a:t> </a:t>
            </a:r>
            <a:r>
              <a:rPr lang="ru-RU" sz="1700" dirty="0" err="1"/>
              <a:t>тощо</a:t>
            </a:r>
            <a:r>
              <a:rPr lang="uk-UA" sz="1700" dirty="0" smtClean="0"/>
              <a:t>?</a:t>
            </a:r>
            <a:endParaRPr lang="ru-RU" sz="1700" dirty="0"/>
          </a:p>
        </p:txBody>
      </p:sp>
    </p:spTree>
    <p:extLst>
      <p:ext uri="{BB962C8B-B14F-4D97-AF65-F5344CB8AC3E}">
        <p14:creationId xmlns:p14="http://schemas.microsoft.com/office/powerpoint/2010/main" val="3404397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Заголовок 1"/>
          <p:cNvSpPr txBox="1">
            <a:spLocks/>
          </p:cNvSpPr>
          <p:nvPr/>
        </p:nvSpPr>
        <p:spPr>
          <a:xfrm>
            <a:off x="-1224384" y="1872258"/>
            <a:ext cx="9108355" cy="675089"/>
          </a:xfrm>
          <a:prstGeom prst="rect">
            <a:avLst/>
          </a:prstGeom>
          <a:effectLst>
            <a:outerShdw blurRad="50800" dist="50800" dir="5400000" algn="ctr" rotWithShape="0">
              <a:schemeClr val="bg1"/>
            </a:outerShdw>
          </a:effectLst>
        </p:spPr>
        <p:txBody>
          <a:bodyPr vert="horz" lIns="98746" tIns="49373" rIns="98746" bIns="49373" rtlCol="0" anchor="ctr">
            <a:noAutofit/>
          </a:bodyPr>
          <a:lstStyle>
            <a:lvl1pPr algn="ctr" defTabSz="987461" rtl="0" eaLnBrk="1" latinLnBrk="0" hangingPunct="1">
              <a:spcBef>
                <a:spcPct val="0"/>
              </a:spcBef>
              <a:buNone/>
              <a:defRPr sz="4800" kern="1200">
                <a:solidFill>
                  <a:schemeClr val="tx1"/>
                </a:solidFill>
                <a:latin typeface="+mj-lt"/>
                <a:ea typeface="+mj-ea"/>
                <a:cs typeface="+mj-cs"/>
              </a:defRPr>
            </a:lvl1pPr>
          </a:lstStyle>
          <a:p>
            <a:pPr algn="l">
              <a:defRPr/>
            </a:pPr>
            <a:endParaRPr lang="uk-UA" sz="4000" dirty="0">
              <a:effectLst>
                <a:outerShdw blurRad="38100" dist="38100" dir="2700000" algn="tl">
                  <a:srgbClr val="000000">
                    <a:alpha val="43137"/>
                  </a:srgbClr>
                </a:outerShdw>
              </a:effectLst>
              <a:latin typeface="Impact" pitchFamily="34" charset="0"/>
              <a:ea typeface="+mn-ea"/>
              <a:cs typeface="Arial" charset="0"/>
            </a:endParaRPr>
          </a:p>
        </p:txBody>
      </p:sp>
      <p:sp>
        <p:nvSpPr>
          <p:cNvPr id="3" name="Заголовок 1"/>
          <p:cNvSpPr txBox="1">
            <a:spLocks/>
          </p:cNvSpPr>
          <p:nvPr/>
        </p:nvSpPr>
        <p:spPr>
          <a:xfrm>
            <a:off x="359792" y="4221505"/>
            <a:ext cx="9145015" cy="675089"/>
          </a:xfrm>
          <a:prstGeom prst="rect">
            <a:avLst/>
          </a:prstGeom>
          <a:noFill/>
          <a:effectLst>
            <a:outerShdw blurRad="50800" dist="50800" dir="5400000" algn="ctr" rotWithShape="0">
              <a:schemeClr val="bg1"/>
            </a:outerShdw>
          </a:effectLst>
        </p:spPr>
        <p:txBody>
          <a:bodyPr vert="horz" lIns="98746" tIns="49373" rIns="98746" bIns="49373" rtlCol="0" anchor="ctr">
            <a:noAutofit/>
          </a:bodyPr>
          <a:lstStyle>
            <a:defPPr>
              <a:defRPr lang="uk-UA"/>
            </a:defPPr>
            <a:lvl1pPr>
              <a:spcBef>
                <a:spcPct val="0"/>
              </a:spcBef>
              <a:buNone/>
              <a:defRPr sz="4200">
                <a:effectLst>
                  <a:outerShdw blurRad="38100" dist="38100" dir="2700000" algn="tl">
                    <a:srgbClr val="000000">
                      <a:alpha val="43137"/>
                    </a:srgbClr>
                  </a:outerShdw>
                </a:effectLst>
                <a:latin typeface="Impact" pitchFamily="34" charset="0"/>
                <a:ea typeface="+mj-ea"/>
                <a:cs typeface="Arial" charset="0"/>
              </a:defRPr>
            </a:lvl1pPr>
          </a:lstStyle>
          <a:p>
            <a:pPr algn="ctr"/>
            <a:r>
              <a:rPr lang="uk-UA" dirty="0" smtClean="0"/>
              <a:t>Очікування від Президента</a:t>
            </a:r>
            <a:endParaRPr lang="uk-UA" dirty="0"/>
          </a:p>
        </p:txBody>
      </p:sp>
    </p:spTree>
    <p:extLst>
      <p:ext uri="{BB962C8B-B14F-4D97-AF65-F5344CB8AC3E}">
        <p14:creationId xmlns:p14="http://schemas.microsoft.com/office/powerpoint/2010/main" val="46574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20898</TotalTime>
  <Words>1452</Words>
  <Application>Microsoft Office PowerPoint</Application>
  <PresentationFormat>Произвольный</PresentationFormat>
  <Paragraphs>394</Paragraphs>
  <Slides>15</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Arial Black</vt:lpstr>
      <vt:lpstr>Arial Narrow</vt:lpstr>
      <vt:lpstr>Calibri</vt:lpstr>
      <vt:lpstr>Courier New</vt:lpstr>
      <vt:lpstr>Impact</vt:lpstr>
      <vt:lpstr>Times New Roman</vt:lpstr>
      <vt:lpstr>1_Тема Office</vt:lpstr>
      <vt:lpstr>Презентация PowerPoint</vt:lpstr>
      <vt:lpstr>Методологія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Rating</dc:creator>
  <cp:lastModifiedBy>LM</cp:lastModifiedBy>
  <cp:revision>3002</cp:revision>
  <cp:lastPrinted>2017-05-26T12:49:51Z</cp:lastPrinted>
  <dcterms:created xsi:type="dcterms:W3CDTF">2017-05-15T08:57:09Z</dcterms:created>
  <dcterms:modified xsi:type="dcterms:W3CDTF">2019-06-24T09:05:24Z</dcterms:modified>
</cp:coreProperties>
</file>